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792" r:id="rId9"/>
  </p:sldMasterIdLst>
  <p:notesMasterIdLst>
    <p:notesMasterId r:id="rId42"/>
  </p:notesMasterIdLst>
  <p:sldIdLst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301" r:id="rId18"/>
    <p:sldId id="300" r:id="rId19"/>
    <p:sldId id="299" r:id="rId20"/>
    <p:sldId id="298" r:id="rId21"/>
    <p:sldId id="304" r:id="rId22"/>
    <p:sldId id="303" r:id="rId23"/>
    <p:sldId id="302" r:id="rId24"/>
    <p:sldId id="290" r:id="rId25"/>
    <p:sldId id="266" r:id="rId26"/>
    <p:sldId id="265" r:id="rId27"/>
    <p:sldId id="273" r:id="rId28"/>
    <p:sldId id="274" r:id="rId29"/>
    <p:sldId id="269" r:id="rId30"/>
    <p:sldId id="261" r:id="rId31"/>
    <p:sldId id="268" r:id="rId32"/>
    <p:sldId id="262" r:id="rId33"/>
    <p:sldId id="267" r:id="rId34"/>
    <p:sldId id="307" r:id="rId35"/>
    <p:sldId id="308" r:id="rId36"/>
    <p:sldId id="309" r:id="rId37"/>
    <p:sldId id="310" r:id="rId38"/>
    <p:sldId id="311" r:id="rId39"/>
    <p:sldId id="312" r:id="rId40"/>
    <p:sldId id="305" r:id="rId4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1338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2A6B0-6458-4104-89BA-64F5DB3C2A3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50A21-FD4B-4396-B365-4D8FC25B8CD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429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FC38712-2916-4A6D-A33A-C846AB7F530B}" type="slidenum">
              <a:rPr lang="th-TH" altLang="en-US" sz="1200">
                <a:solidFill>
                  <a:srgbClr val="000000"/>
                </a:solidFill>
              </a:rPr>
              <a:pPr/>
              <a:t>1</a:t>
            </a:fld>
            <a:endParaRPr lang="th-TH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3C1B455-2246-49FB-9AEF-6765BC5B9D8F}" type="slidenum">
              <a:rPr lang="th-TH" altLang="en-US" sz="1200">
                <a:solidFill>
                  <a:srgbClr val="000000"/>
                </a:solidFill>
              </a:rPr>
              <a:pPr/>
              <a:t>2</a:t>
            </a:fld>
            <a:endParaRPr lang="th-TH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C05C0D4-CD48-4504-86AD-2A996C98415D}" type="slidenum">
              <a:rPr lang="th-TH" altLang="en-US" sz="1200">
                <a:solidFill>
                  <a:srgbClr val="000000"/>
                </a:solidFill>
              </a:rPr>
              <a:pPr/>
              <a:t>3</a:t>
            </a:fld>
            <a:endParaRPr lang="th-TH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41421DA-18D6-4302-A9EC-7DD3D76ED5B1}" type="slidenum">
              <a:rPr lang="th-TH" altLang="en-US" sz="1200">
                <a:solidFill>
                  <a:srgbClr val="000000"/>
                </a:solidFill>
              </a:rPr>
              <a:pPr/>
              <a:t>4</a:t>
            </a:fld>
            <a:endParaRPr lang="th-TH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019FE82-2BD5-44AD-B3B0-0F6F2BE48D50}" type="slidenum">
              <a:rPr lang="th-TH" altLang="en-US" sz="1200">
                <a:solidFill>
                  <a:srgbClr val="000000"/>
                </a:solidFill>
              </a:rPr>
              <a:pPr/>
              <a:t>5</a:t>
            </a:fld>
            <a:endParaRPr lang="th-TH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82A653A-DE8F-40C5-92D5-229FD6290EFB}" type="slidenum">
              <a:rPr lang="th-TH" altLang="en-US" sz="1200">
                <a:solidFill>
                  <a:srgbClr val="000000"/>
                </a:solidFill>
              </a:rPr>
              <a:pPr/>
              <a:t>6</a:t>
            </a:fld>
            <a:endParaRPr lang="th-TH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0389E5B-C3D1-4943-BCD6-373A7107FD31}" type="slidenum">
              <a:rPr lang="th-TH" altLang="en-US" sz="1200">
                <a:solidFill>
                  <a:srgbClr val="000000"/>
                </a:solidFill>
              </a:rPr>
              <a:pPr/>
              <a:t>7</a:t>
            </a:fld>
            <a:endParaRPr lang="th-TH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CDED6B0-3D37-4803-B6F2-62423311F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0993BD44-DD91-489E-A836-C361E9DA9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13A626B0-7AB6-4989-970C-4455493F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EE72174B-7738-4A14-BE7B-0CDF869A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E4674A4B-DAA5-4037-A55B-FDE81F115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418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BB2B1A2-C152-4BDD-9B4E-0DFBBCF27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791C6CC1-7C14-4991-9FA6-57EBDFF95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34DCB7A7-3312-471B-95F6-845C3228F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2762F4D2-447B-4427-87BA-AA0F62A3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7C3C11D7-EA17-4D5C-B0F7-72816664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44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C339FAF9-9244-4114-913A-C2DCC6161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E611A25A-2722-4E05-BB0E-76626338E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22058649-9A48-4B0C-B24F-283B4EE9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AE9551BA-5F0D-4D38-A5A2-D7FD57F7C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C97E49D3-3742-4557-BC0C-615FEA2CA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2902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21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48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95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858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33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54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6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6"/>
            <a:ext cx="5388864" cy="39131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03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46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10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913" y="273145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95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5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C07FFDD-ACA9-4D9E-BC65-23DCDDA7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571BFD4A-D1E3-4BF3-9896-EE8A469E6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34F98482-C0BA-4F97-81A8-E2753A98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E8F36669-F242-4EF5-AD20-CFE539C8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C8B14E1B-409F-4626-9A14-3382B2E11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9580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50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06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3"/>
            <a:ext cx="27432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3"/>
            <a:ext cx="8026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31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520"/>
            <a:ext cx="103632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0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51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9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27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58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4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20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42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0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24BED91-C41D-4C54-AB30-4CEE3086E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3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7F92AD1E-200B-496B-AD41-E6671D5BB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5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BB6A7DE4-56F1-4CD8-9175-DC73894D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01C4F61B-E41E-4E7B-B157-2D151515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066174E8-DF88-4FBD-9E7F-1EBE8907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2604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1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33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74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20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733"/>
            <a:ext cx="27432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733"/>
            <a:ext cx="8026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3648-D0BA-4789-AA72-3E38808044D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7DAC8-43B3-4A47-807A-525C97626583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91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93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28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90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05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16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1476BDE-4B3A-4A2D-831C-26E1AD4F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A6168D0C-6535-47EC-A9E8-C20CD022A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DCDEBC6F-1E9F-431E-965B-77A981D35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9C25385B-2433-4586-A827-2A25C1EC1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322AADD6-6A48-46F3-A68B-5499F8201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A4C74839-02CE-46D6-BC1C-3EEAD501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4842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27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27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446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98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31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93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28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90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05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8A3B48D6-0901-4730-A2F1-831A0FB20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7B550A1E-540D-4ACC-BBCE-47411690E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A33820DC-A856-499A-9517-C39C4B50D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37EF0A15-0825-4FAA-BA06-B31388447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A334200B-DE09-40BD-9463-069B08CAA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6BED78E7-A08B-45A1-92F8-DACAD64F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F944A8B1-3F84-406E-AFF5-6C0128CA8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1E0F73BF-D34F-4384-A1CC-CFF71014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78494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16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27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1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279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44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98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93"/>
            <a:ext cx="27432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93"/>
            <a:ext cx="8026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31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937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28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907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05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66ED324B-BFD9-41B5-BE09-3EB18006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58730A40-16F1-4B5F-8C28-879D6E43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1E705F53-DF74-4064-A384-D190842EE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A58AF6B9-54D0-4F0C-BE8F-40F1C8B1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43807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88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16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273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27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446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98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31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93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282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9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B9AFAF08-F917-4401-8581-C47CA7EA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88A2A960-3525-4F72-93C9-9131F35C2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641FF0C7-CC7C-4A41-8E58-702992C2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27857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05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88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162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27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27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44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987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67"/>
            <a:ext cx="27432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67"/>
            <a:ext cx="8026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31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11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9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34A1332B-ADBB-4262-9C6D-23B0CF7F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B82D5E8F-3B7C-4E3A-8D11-86E5288DE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869FC1EC-32A2-45EB-9130-DEB84F4A0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018984F6-5507-449E-8005-6F14D2484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B04CA78D-FC1D-408D-A096-A471A77BE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86CC9106-833C-4176-BDA3-831707FB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89170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824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26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429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896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90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137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570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493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DC75-B136-45BE-ABB5-6BE1A38FBE9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3F99-2C0A-47D7-80D8-4A57ADAAF289}" type="slidenum">
              <a:rPr lang="th-TH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825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E4280352-FACD-4F8A-8A20-16EB20F3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1A35916C-BD5D-41D0-8F4B-11EFC66ED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662CEB2E-B55E-40B8-9CC8-CA8BF143B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8627A0AA-D57D-4DFD-A98C-CD086630B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ECC2849A-1C38-4C40-AA62-176498D67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0ADDD942-633F-46B9-9900-33C87F94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72055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2177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470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594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786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6503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3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179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449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29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CF2EE289-C2C3-40D8-A1DE-0005FF55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F29C84CE-F034-411E-9D5E-41596B243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3B8C430E-0CC9-4BDD-9877-E468D3773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E4488-10F8-418E-8AE6-E83B0EFCF6B7}" type="datetimeFigureOut">
              <a:rPr lang="th-TH" smtClean="0"/>
              <a:t>28/01/65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24D50095-7068-4411-83E2-7584C7A1C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11B89C4F-CBEA-44FD-9726-F7E8D40C5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98844-FD82-49D3-B01E-D5BD8B22F5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363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445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F6F253-24A6-4526-8927-1CBADED25794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1/28/2022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445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445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B46D66-F7C5-4DEE-BE4E-1B47B11FA765}" type="slidenum">
              <a:rPr lang="en-US" altLang="th-TH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th-TH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8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7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4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93648-D0BA-4789-AA72-3E38808044D4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44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44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7DAC8-43B3-4A47-807A-525C9762658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2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EDC75-B136-45BE-ABB5-6BE1A38FBE9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3F99-2C0A-47D7-80D8-4A57ADAAF28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2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EDC75-B136-45BE-ABB5-6BE1A38FBE9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4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3F99-2C0A-47D7-80D8-4A57ADAAF28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2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EDC75-B136-45BE-ABB5-6BE1A38FBE9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3F99-2C0A-47D7-80D8-4A57ADAAF28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2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EDC75-B136-45BE-ABB5-6BE1A38FBE9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3F99-2C0A-47D7-80D8-4A57ADAAF28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2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EDC75-B136-45BE-ABB5-6BE1A38FBE96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3F99-2C0A-47D7-80D8-4A57ADAAF28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28/01/65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6"/>
          <p:cNvSpPr txBox="1">
            <a:spLocks/>
          </p:cNvSpPr>
          <p:nvPr/>
        </p:nvSpPr>
        <p:spPr>
          <a:xfrm>
            <a:off x="0" y="97"/>
            <a:ext cx="12192000" cy="1708937"/>
          </a:xfrm>
          <a:prstGeom prst="rect">
            <a:avLst/>
          </a:prstGeom>
          <a:gradFill>
            <a:gsLst>
              <a:gs pos="0">
                <a:srgbClr val="92D050"/>
              </a:gs>
              <a:gs pos="65000">
                <a:srgbClr val="92D050">
                  <a:alpha val="8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"/>
            <a:ext cx="1524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2" y="15875"/>
            <a:ext cx="1504949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4711703" y="5524597"/>
            <a:ext cx="6728884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th-TH" sz="3600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War room </a:t>
            </a:r>
            <a:r>
              <a:rPr lang="th-TH" altLang="th-TH" sz="3600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สำนักงานปศุสัตว์เขต 7</a:t>
            </a:r>
            <a:endParaRPr lang="en-US" altLang="th-TH" sz="3600" smtClean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1117655" y="1705022"/>
            <a:ext cx="1018963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5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สรุปรายงานสถานการณ์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5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ตรวจพบผลบวกต่อโรคอหิ</a:t>
            </a:r>
            <a:r>
              <a:rPr lang="th-TH" altLang="th-TH" sz="54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altLang="th-TH" sz="5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ริกาในสุกร</a:t>
            </a:r>
          </a:p>
        </p:txBody>
      </p:sp>
    </p:spTree>
    <p:extLst>
      <p:ext uri="{BB962C8B-B14F-4D97-AF65-F5344CB8AC3E}">
        <p14:creationId xmlns:p14="http://schemas.microsoft.com/office/powerpoint/2010/main" val="406316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หนังสือกรมปศุสัตว์ ที่ </a:t>
            </a:r>
            <a:r>
              <a:rPr lang="th-TH" sz="40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กษ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0610.05/ว1825 ลงวันที่ 27 มกราคม 2565 </a:t>
            </a:r>
            <a:b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เรื่อง เน้นย้ำมาตรการเฝ้าระวังและควบคุมโรคอหิ</a:t>
            </a:r>
            <a:r>
              <a:rPr lang="th-TH" sz="40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th-TH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 สำนักงาน</a:t>
            </a:r>
            <a:r>
              <a:rPr lang="th-TH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ปศุสัตว์</a:t>
            </a:r>
            <a:r>
              <a:rPr lang="th-TH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อำเภอ (ต่อ)</a:t>
            </a:r>
          </a:p>
          <a:p>
            <a:pPr marL="0" lvl="0" indent="0">
              <a:buNone/>
            </a:pPr>
            <a:r>
              <a:rPr lang="th-TH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1.5.3 ล้าง ทำความสะอาด ทำลายเชื้อโรคพื้นที่เลี้ยงสุกร</a:t>
            </a:r>
          </a:p>
          <a:p>
            <a:pPr marL="0" lvl="0" indent="0">
              <a:buNone/>
            </a:pPr>
            <a:r>
              <a:rPr lang="th-TH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1.5.4 ประกาศเขตโรคระบาดชั่วคราว</a:t>
            </a:r>
          </a:p>
          <a:p>
            <a:pPr marL="0" lvl="0" indent="0">
              <a:buNone/>
            </a:pPr>
            <a:r>
              <a:rPr lang="th-TH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1.5.5 ประชาสัมพันธ์ สร้างความรับรู้การป้องกันโรค </a:t>
            </a:r>
            <a:r>
              <a:rPr lang="en-US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ASF</a:t>
            </a:r>
          </a:p>
          <a:p>
            <a:pPr marL="0" lvl="0" indent="0">
              <a:buNone/>
            </a:pPr>
            <a:r>
              <a:rPr lang="en-US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1.5.6 </a:t>
            </a:r>
            <a:r>
              <a:rPr lang="th-TH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รายงาน </a:t>
            </a:r>
            <a:r>
              <a:rPr lang="th-TH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ปศจ</a:t>
            </a:r>
            <a:r>
              <a:rPr lang="th-TH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 ทันที ที่ได้รับแจ้งสุกรป่วย</a:t>
            </a:r>
            <a:endParaRPr lang="th-TH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1735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หนังสือกรมปศุสัตว์ ที่ </a:t>
            </a:r>
            <a:r>
              <a:rPr lang="th-TH" sz="36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กษ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0610.05/ว1825 ลงวันที่ 27 มกราคม 2565 </a:t>
            </a:r>
            <a:b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เรื่อง เน้นย้ำมาตรการเฝ้าระวังและควบคุมโรคอหิ</a:t>
            </a:r>
            <a:r>
              <a:rPr lang="th-TH" sz="36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sz="36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2. สำนักงานปศุสัตว์จังหวัด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2.1 รายงานสุกรป่วย ตาย ในระบบ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E-smart surveillance 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2.2 รายงานการเกิดโรคระบาดเบื้องต้น (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กคร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.1) ภายใน 24 ชั่วโมง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2.3 รายงานการสอบสวนโรค (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กคร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.2) ภายใน 72 ชั่วโมง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2.4 รายงานภาวการณ์ระบาดของโรค (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กคร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.3) อย่างต่อเนื่องจนกว่าโรคสงบ (ไม่พบสุกรป่วยตาย 30 วัน)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2.5 ร่วมกับสำนักงานปศุสัตว์อำเภอ เพื่อสอบสวนโรค และกำหนดมาตรการควบคุมโรค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2.6 เฝ้าระวังโรค หากพบสุกร ป่วยตาย ให้เก็บตัวอย่างส่งตรวจ ศว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พ.ตต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2.7 หากพบว่าโรคจะมีการแพร่กระจาย ให้พิจารณาเสนอ ผวจ. ปก.เขตโรคระบาด หรือเขตเฝ้าระวัง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173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หนังสือกรมปศุสัตว์ ที่ </a:t>
            </a:r>
            <a:r>
              <a:rPr lang="th-TH" sz="32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กษ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0610.05/ว1825 ลงวันที่ 27 มกราคม 2565 </a:t>
            </a:r>
            <a:b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เรื่อง เน้นย้ำมาตรการเฝ้าระวังและควบคุมโรคอหิ</a:t>
            </a:r>
            <a:r>
              <a:rPr lang="th-TH" sz="32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th-TH" sz="3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 สำนักงานปศุสัตว์</a:t>
            </a: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จังหวัด</a:t>
            </a:r>
          </a:p>
          <a:p>
            <a:pPr marL="0" indent="0">
              <a:buNone/>
            </a:pPr>
            <a:r>
              <a:rPr lang="th-TH" sz="3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2.8 ควบคุมโรค</a:t>
            </a:r>
          </a:p>
          <a:p>
            <a:pPr marL="0" indent="0">
              <a:buNone/>
            </a:pPr>
            <a:r>
              <a:rPr lang="th-TH" sz="3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 2.8.1 กรณีพบสุกรป่วยตายตามนิยาม ให้ </a:t>
            </a:r>
            <a:r>
              <a:rPr lang="th-TH" sz="3000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ปศจ</a:t>
            </a: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.พิจารณาใช้อำนาจตาม ม.13 แห่ง พ.ร.บ.โรคระบาดสัตว์ พ.ศ. 2558 ในการสั่งทำลายสุกร รวมถึงสามารถสั่งทำลายสุกรที่มีความเสี่ยงรอบจุดเกิดโรค และที่เชื่อมโยงโดยตรงกับสุกรที่ป่วยตามนิยาม ชดใช้ไม่ต่ำกว่า สามในสี่</a:t>
            </a:r>
          </a:p>
          <a:p>
            <a:pPr marL="0" indent="0">
              <a:buNone/>
            </a:pP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  2.8.2 ผลักดันสุกรที่มีความเสี่ยงเข้าโรงฆ่า </a:t>
            </a:r>
          </a:p>
          <a:p>
            <a:pPr marL="0" indent="0">
              <a:buNone/>
            </a:pP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  2.8.3 เฝ้าระวังโรคทางอาการ ในพื้นที่รัศมี 1 ก.ม. รอบจุดเกิดโรค</a:t>
            </a:r>
          </a:p>
          <a:p>
            <a:pPr marL="0" indent="0">
              <a:buNone/>
            </a:pP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  2.8.4 สอบถามอาการสุกรป่วย (เคาะประตูบ้าน</a:t>
            </a:r>
            <a:r>
              <a:rPr lang="th-TH" sz="3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ในพื้นที่</a:t>
            </a:r>
            <a:r>
              <a:rPr lang="th-TH" sz="3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รัศมี </a:t>
            </a: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 </a:t>
            </a:r>
            <a:r>
              <a:rPr lang="th-TH" sz="3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ก.ม. รอบจุดเกิด</a:t>
            </a: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โรค</a:t>
            </a:r>
          </a:p>
          <a:p>
            <a:pPr marL="0" indent="0">
              <a:buNone/>
            </a:pPr>
            <a:r>
              <a:rPr lang="th-TH" sz="3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       2.8.5 ให้ความรู้ ส่งเสริมระบบความปลอดภัยทางชีวภาพ</a:t>
            </a:r>
            <a:endParaRPr lang="th-TH" sz="30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51735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หนังสือกรมปศุสัตว์ ที่ </a:t>
            </a:r>
            <a:r>
              <a:rPr lang="th-TH" sz="32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กษ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0610.05/ว1825 ลงวันที่ 27 มกราคม 2565 </a:t>
            </a:r>
            <a:b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เรื่อง เน้นย้ำมาตรการเฝ้าระวังและควบคุมโรคอหิ</a:t>
            </a:r>
            <a:r>
              <a:rPr lang="th-TH" sz="32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3. สำนักงานปศุสัตว์เขต</a:t>
            </a:r>
          </a:p>
          <a:p>
            <a:pPr marL="0" indent="0"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 3.1 สนับสนุนการควบคุมโรค</a:t>
            </a:r>
          </a:p>
          <a:p>
            <a:pPr marL="0" indent="0"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 3.2 ติดตามสถานการณ์ และร่วมสอบสวนโรค</a:t>
            </a:r>
          </a:p>
          <a:p>
            <a:pPr marL="0" indent="0"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 3.3 แจ้งเตือนภัย</a:t>
            </a:r>
          </a:p>
          <a:p>
            <a:pPr marL="0" indent="0">
              <a:buNone/>
            </a:pP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   3.4 รายงานผลการปฏิบัติงาน ให้กรมปศุสัตว์ทราบ ผ่าน ผอ.</a:t>
            </a:r>
            <a:r>
              <a:rPr lang="th-TH" sz="3600" dirty="0" err="1" smtClean="0">
                <a:latin typeface="TH SarabunPSK" pitchFamily="34" charset="-34"/>
                <a:cs typeface="TH SarabunPSK" pitchFamily="34" charset="-34"/>
              </a:rPr>
              <a:t>สคบ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.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5487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หนังสือกรมปศุสัตว์ ที่ </a:t>
            </a:r>
            <a:r>
              <a:rPr lang="th-TH" sz="32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กษ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0610.05/ว1825 ลงวันที่ 27 มกราคม 2565 </a:t>
            </a:r>
            <a:b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เรื่อง เน้นย้ำมาตรการเฝ้าระวังและควบคุมโรคอหิ</a:t>
            </a:r>
            <a:r>
              <a:rPr lang="th-TH" sz="32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4. กองสารวัตรและกักกัน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ตั้งด่านตรวจสอบการเคลื่อนย้ายสุกรในพื้นที่เกิดโรค และพื้นที่เสี่ยง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เข้มงวดตรวจสอบเอกสารประกอบการเคลื่อนย้าย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8112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หนังสือกรมปศุสัตว์ ที่ </a:t>
            </a:r>
            <a:r>
              <a:rPr lang="th-TH" sz="32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กษ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0610.05/ว1825 ลงวันที่ 27 มกราคม 2565 </a:t>
            </a:r>
            <a:b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เรื่อง เน้นย้ำมาตรการเฝ้าระวังและควบคุมโรคอหิ</a:t>
            </a:r>
            <a:r>
              <a:rPr lang="th-TH" sz="3200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sz="32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5. 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สสช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 และ ศว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พ.ตต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5.1 เตรียมความพร้อมการตรวจโรค</a:t>
            </a:r>
          </a:p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5.2 สนับสนุนการดำเนินงานของ 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ปศจ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539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การเคลื่อนย้ายสุกรหรือซากสุกร</a:t>
            </a:r>
            <a:endParaRPr lang="th-TH" sz="48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022677"/>
          </a:xfrm>
        </p:spPr>
        <p:txBody>
          <a:bodyPr/>
          <a:lstStyle/>
          <a:p>
            <a:pPr marL="0" lvl="0" indent="0" algn="thaiDist">
              <a:spcBef>
                <a:spcPts val="0"/>
              </a:spcBef>
              <a:buNone/>
            </a:pP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 ระเบียบกรมปศุสัตว์ ว่าด้วยหลักเกณฑ์ และเงื่อนไข การอนุญาตเคลื่อนย้ายสุกร หมูป่า </a:t>
            </a:r>
            <a:r>
              <a:rPr lang="th-TH" sz="3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หรือซาก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สุกร ซากหมูป่า เข้า ออก ผ่าน หรือภายในเขตเฝ้าระวังโรคอหิ</a:t>
            </a:r>
            <a:r>
              <a:rPr lang="th-TH" sz="3600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ริกาในสุกร พ.ศ. 2564</a:t>
            </a:r>
          </a:p>
          <a:p>
            <a:pPr marL="0" lvl="0" indent="0" algn="thaiDist">
              <a:spcBef>
                <a:spcPts val="0"/>
              </a:spcBef>
              <a:buNone/>
            </a:pP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 หนังสือกรมปศุสัตว์ ที่ </a:t>
            </a:r>
            <a:r>
              <a:rPr lang="th-TH" sz="3600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กษ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.0610.03/ว29454 ลงวันที่ 19 พ.ย. 2564 เรื่อง แนวทางการ</a:t>
            </a:r>
            <a:r>
              <a:rPr lang="th-TH" sz="3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ดำเนินการตาม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ระเบียบ กรมปศุสัตว์ ว่าด้วยหลักเกณฑ์ และเงื่อนไข การอนุญาตเคลื่อนย้ายสุกร หมูป่า หรือซากสุกร ซากหมูป่า เข้า ออก ผ่าน หรือภายในเขตเฝ้าระวังโรคอหิ</a:t>
            </a:r>
            <a:r>
              <a:rPr lang="th-TH" sz="3600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sz="36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ริกาในสุกร พ.ศ. </a:t>
            </a:r>
            <a:r>
              <a:rPr lang="th-TH" sz="36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2564</a:t>
            </a:r>
            <a:endParaRPr lang="th-TH" sz="36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5760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1" y="52452"/>
            <a:ext cx="12017828" cy="645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718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เครื่องหมายบั้ง 1"/>
          <p:cNvSpPr/>
          <p:nvPr/>
        </p:nvSpPr>
        <p:spPr>
          <a:xfrm>
            <a:off x="647701" y="438150"/>
            <a:ext cx="1847851" cy="60960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ขอบเขต/</a:t>
            </a:r>
          </a:p>
          <a:p>
            <a:pPr algn="ctr"/>
            <a:r>
              <a:rPr lang="th-TH" sz="16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ประเภทฟาร์ม</a:t>
            </a:r>
            <a:endParaRPr lang="en-US" sz="16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เครื่องหมายบั้ง 2"/>
          <p:cNvSpPr/>
          <p:nvPr/>
        </p:nvSpPr>
        <p:spPr>
          <a:xfrm>
            <a:off x="2257424" y="43815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ในจังหวัด</a:t>
            </a:r>
          </a:p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(ระเบียบข้อ 6)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เครื่องหมายบั้ง 3"/>
          <p:cNvSpPr/>
          <p:nvPr/>
        </p:nvSpPr>
        <p:spPr>
          <a:xfrm>
            <a:off x="4295776" y="43815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ในเขต</a:t>
            </a:r>
          </a:p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(ระเบียบข้อ 7)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เครื่องหมายบั้ง 4"/>
          <p:cNvSpPr/>
          <p:nvPr/>
        </p:nvSpPr>
        <p:spPr>
          <a:xfrm>
            <a:off x="6334125" y="438150"/>
            <a:ext cx="2562227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ข้ามเขต</a:t>
            </a:r>
          </a:p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(ระเบียบข้อ 8)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เครื่องหมายบั้ง 5"/>
          <p:cNvSpPr/>
          <p:nvPr/>
        </p:nvSpPr>
        <p:spPr>
          <a:xfrm>
            <a:off x="628649" y="1152525"/>
            <a:ext cx="1847851" cy="60960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compartment</a:t>
            </a:r>
            <a:endParaRPr lang="en-US" sz="18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เครื่องหมายบั้ง 6"/>
          <p:cNvSpPr/>
          <p:nvPr/>
        </p:nvSpPr>
        <p:spPr>
          <a:xfrm>
            <a:off x="2228852" y="1148109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ใบรับรองฟาร์ม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เครื่องหมายบั้ง 7"/>
          <p:cNvSpPr/>
          <p:nvPr/>
        </p:nvSpPr>
        <p:spPr>
          <a:xfrm>
            <a:off x="4267200" y="1152525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ใบรับรองฟาร์ม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เครื่องหมายบั้ง 8"/>
          <p:cNvSpPr/>
          <p:nvPr/>
        </p:nvSpPr>
        <p:spPr>
          <a:xfrm>
            <a:off x="6305588" y="1152525"/>
            <a:ext cx="2600327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เครื่องหมายบั้ง 9"/>
          <p:cNvSpPr/>
          <p:nvPr/>
        </p:nvSpPr>
        <p:spPr>
          <a:xfrm>
            <a:off x="628649" y="1876425"/>
            <a:ext cx="1847851" cy="60960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ASF Free Farm</a:t>
            </a:r>
            <a:endParaRPr lang="en-US" sz="16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เครื่องหมายบั้ง 10"/>
          <p:cNvSpPr/>
          <p:nvPr/>
        </p:nvSpPr>
        <p:spPr>
          <a:xfrm>
            <a:off x="2233612" y="1876425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ใบรับรองฟาร์ม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เครื่องหมายบั้ง 11"/>
          <p:cNvSpPr/>
          <p:nvPr/>
        </p:nvSpPr>
        <p:spPr>
          <a:xfrm>
            <a:off x="4267200" y="1876425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ใบรับรองฟาร์ม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เครื่องหมายบั้ง 13"/>
          <p:cNvSpPr/>
          <p:nvPr/>
        </p:nvSpPr>
        <p:spPr>
          <a:xfrm>
            <a:off x="6305549" y="1876425"/>
            <a:ext cx="2562227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6064" y="1807860"/>
            <a:ext cx="31051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1.ใบรับรองฟาร์ม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ประเมินความเสี่ยง 60 คะแนน</a:t>
            </a:r>
          </a:p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3.ผลแลบ 180วัน (ผลแลบตรวจติดตาม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6525" y="1161276"/>
            <a:ext cx="28384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1.ใบรับรองฟาร์ม</a:t>
            </a:r>
          </a:p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2.ผลแลบ 360 วัน 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ผลแลบตรวจติดตาม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เครื่องหมายบั้ง 16"/>
          <p:cNvSpPr/>
          <p:nvPr/>
        </p:nvSpPr>
        <p:spPr>
          <a:xfrm>
            <a:off x="628649" y="2629048"/>
            <a:ext cx="1847851" cy="60960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GAP</a:t>
            </a:r>
            <a:endParaRPr lang="en-US" sz="16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เครื่องหมายบั้ง 17"/>
          <p:cNvSpPr/>
          <p:nvPr/>
        </p:nvSpPr>
        <p:spPr>
          <a:xfrm>
            <a:off x="2219324" y="2629048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ใบรับรองฟาร์ม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เครื่องหมายบั้ง 18"/>
          <p:cNvSpPr/>
          <p:nvPr/>
        </p:nvSpPr>
        <p:spPr>
          <a:xfrm>
            <a:off x="4271960" y="262890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ใบรับรองฟาร์ม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เครื่องหมายบั้ง 19"/>
          <p:cNvSpPr/>
          <p:nvPr/>
        </p:nvSpPr>
        <p:spPr>
          <a:xfrm>
            <a:off x="6315073" y="2628900"/>
            <a:ext cx="2552701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6587" y="2550958"/>
            <a:ext cx="31051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1.ใบรับรองฟาร์ม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ประเมิน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ความเสี่ยง </a:t>
            </a:r>
            <a:r>
              <a:rPr lang="en-US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8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คะแนน</a:t>
            </a:r>
          </a:p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3.ผลแลบ </a:t>
            </a:r>
            <a:r>
              <a:rPr lang="en-US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90 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เครื่องหมายบั้ง 21"/>
          <p:cNvSpPr/>
          <p:nvPr/>
        </p:nvSpPr>
        <p:spPr>
          <a:xfrm>
            <a:off x="600077" y="3362325"/>
            <a:ext cx="1847851" cy="60960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GFM</a:t>
            </a:r>
            <a:endParaRPr lang="en-US" sz="16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เครื่องหมายบั้ง 22"/>
          <p:cNvSpPr/>
          <p:nvPr/>
        </p:nvSpPr>
        <p:spPr>
          <a:xfrm>
            <a:off x="2190752" y="3371076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เครื่องหมายบั้ง 23"/>
          <p:cNvSpPr/>
          <p:nvPr/>
        </p:nvSpPr>
        <p:spPr>
          <a:xfrm>
            <a:off x="4229100" y="337185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76749" y="3390126"/>
            <a:ext cx="28384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1.ใบรับรองฟาร์ม</a:t>
            </a:r>
          </a:p>
          <a:p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2.ประเมินความเสี่ยง 80 คะแนน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เครื่องหมายบั้ง 25"/>
          <p:cNvSpPr/>
          <p:nvPr/>
        </p:nvSpPr>
        <p:spPr>
          <a:xfrm>
            <a:off x="6267464" y="3371850"/>
            <a:ext cx="2600327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6587" y="3300935"/>
            <a:ext cx="31051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1.ใบรับรองฟาร์ม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en-US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ประเมิน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ความเสี่ยง </a:t>
            </a:r>
            <a:r>
              <a:rPr lang="en-US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8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คะแนน</a:t>
            </a:r>
          </a:p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3.ผลแลบ 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0 </a:t>
            </a:r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วัน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เครื่องหมายบั้ง 27"/>
          <p:cNvSpPr/>
          <p:nvPr/>
        </p:nvSpPr>
        <p:spPr>
          <a:xfrm>
            <a:off x="600077" y="4088115"/>
            <a:ext cx="1847851" cy="60960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ไม่ได้มาตรฐาน ใดๆ</a:t>
            </a:r>
            <a:endParaRPr lang="en-US" sz="16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เครื่องหมายบั้ง 28"/>
          <p:cNvSpPr/>
          <p:nvPr/>
        </p:nvSpPr>
        <p:spPr>
          <a:xfrm>
            <a:off x="2181228" y="4086225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เครื่องหมายบั้ง 29"/>
          <p:cNvSpPr/>
          <p:nvPr/>
        </p:nvSpPr>
        <p:spPr>
          <a:xfrm>
            <a:off x="4214812" y="4084306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เครื่องหมายบั้ง 30"/>
          <p:cNvSpPr/>
          <p:nvPr/>
        </p:nvSpPr>
        <p:spPr>
          <a:xfrm>
            <a:off x="6248458" y="4084306"/>
            <a:ext cx="2619377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ไม่อนุญาต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57449" y="3398103"/>
            <a:ext cx="283845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15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1.ใบรับรองฟาร์ม</a:t>
            </a:r>
          </a:p>
          <a:p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2.ประเมินความเสี่ยง 60 คะแนน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6749" y="4114026"/>
            <a:ext cx="28384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1.ประเมินความเสี่ยง 80 คะแนน</a:t>
            </a:r>
          </a:p>
          <a:p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2.ผลแลบ 14 วัน</a:t>
            </a:r>
            <a:endParaRPr lang="en-US" sz="15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76501" y="4227617"/>
            <a:ext cx="28384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ประเมินความเสี่ยง 60 คะแนน</a:t>
            </a:r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2276475" y="5086350"/>
            <a:ext cx="7962900" cy="74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prstClr val="white"/>
                </a:solidFill>
              </a:rPr>
              <a:t>กร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28839" y="5383994"/>
            <a:ext cx="92798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4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(3) กรณีฟาร์มปลายทางเคยพบความเสี่ยงสูงมาก</a:t>
            </a:r>
            <a:r>
              <a:rPr lang="th-TH" sz="1400" b="1" u="sng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ต้องทำลายสุกรมาแล้วไม่น้อยกว่า 90 วัน และต้องเป็นฟาร์ม </a:t>
            </a:r>
            <a:r>
              <a:rPr lang="en-US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GAP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ขึ้นไป 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และก่อนลง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เลี้ยงต้อง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มีการเก็บตัวอย่างพื้นผิวโรงเรือนเลี้ยง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สุกร จำนวน 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 ครั้ง ห่างกัน ครั้งละ 1 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สัปดาห์ ต้องมีการใช้ </a:t>
            </a:r>
            <a:r>
              <a:rPr lang="en-US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sentinel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(ตัวเฝ้าระวัง) ไม่น้อยกว่า ร้อยละ 10 แต่ไม่เกินร้อยละ 15 ของกำลังการผลิตของโรงเรือน เลี้ยงเป็นระยะเวลาไม่น้อยกว่า </a:t>
            </a:r>
          </a:p>
          <a:p>
            <a:pPr algn="thaiDist"/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6 สัปดาห์ แล้วเก็บตัวอย่างเลือดหรือน้ำลาย ตรวจโรค </a:t>
            </a:r>
            <a:r>
              <a:rPr lang="en-US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ASF 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หากตรวจไม่พบโรค </a:t>
            </a:r>
            <a:r>
              <a:rPr lang="en-US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ASF 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จึงจะสามารถขอ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อนุญาตน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ำ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สุกร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เข้ามาเลี้ยงได้เต็ม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กำลัง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การผลิตของโรงเรือนนั้น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0138" y="4724447"/>
            <a:ext cx="150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u="sng" dirty="0" smtClean="0">
                <a:solidFill>
                  <a:srgbClr val="ED7D31"/>
                </a:solidFill>
                <a:latin typeface="TH SarabunPSK" pitchFamily="34" charset="-34"/>
                <a:cs typeface="TH SarabunPSK" pitchFamily="34" charset="-34"/>
              </a:rPr>
              <a:t>ระเบียบข้อ 9 </a:t>
            </a:r>
          </a:p>
          <a:p>
            <a:r>
              <a:rPr lang="th-TH" sz="1600" b="1" u="sng" dirty="0" smtClean="0">
                <a:solidFill>
                  <a:srgbClr val="ED7D31"/>
                </a:solidFill>
                <a:latin typeface="TH SarabunPSK" pitchFamily="34" charset="-34"/>
                <a:cs typeface="TH SarabunPSK" pitchFamily="34" charset="-34"/>
              </a:rPr>
              <a:t>เงื่อนไขเพิ่มเติม</a:t>
            </a:r>
          </a:p>
          <a:p>
            <a:r>
              <a:rPr lang="th-TH" sz="1600" b="1" u="sng" dirty="0" smtClean="0">
                <a:solidFill>
                  <a:srgbClr val="ED7D31"/>
                </a:solidFill>
                <a:latin typeface="TH SarabunPSK" pitchFamily="34" charset="-34"/>
                <a:cs typeface="TH SarabunPSK" pitchFamily="34" charset="-34"/>
              </a:rPr>
              <a:t>กรณีเคลื่อนย้ายไปเลี้ยง</a:t>
            </a:r>
            <a:endParaRPr lang="en-US" sz="1600" b="1" u="sng" dirty="0">
              <a:solidFill>
                <a:srgbClr val="ED7D3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6367" y="4944130"/>
            <a:ext cx="904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4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(2) กรณีฟาร์มต้นทางเคยพบความเสี่ยงสูงมาก</a:t>
            </a:r>
            <a:r>
              <a:rPr lang="th-TH" sz="1400" b="1" u="sng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จะ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ต้องทำลายสุกรมาแล้วไม่น้อยกว่า 90 วัน และต้องเก็บตัวอย่างสุกรที่ฟาร์มปลายทาง ชุดที่เคลื่อนย้าย โรงเรือน ละ 15 ตัวอย่าง </a:t>
            </a:r>
          </a:p>
          <a:p>
            <a:pPr algn="thaiDist"/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ในวันที่ 1 และ 7 ภายหลังการลงเลี้ยง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105089" y="6221137"/>
            <a:ext cx="637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4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(5) เฉพาะกรณีเคลื่อนย้ายสุกรข้ามเขต 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ต้องมีหลักฐานการพ่นยาฆ่าเชื้อจากสำนักงานปศุสัตว์จังหวัดหรือสำนักงานปศุสัตว์อำเภอหรือ   ด่านกักกันสัตว์ อย่างน้อย 1 หน่วยงาน ต่อ เขตปศุสัตว์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28900" y="4731042"/>
            <a:ext cx="637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4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(1) กรณีทั่วไป 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ฟาร์มปลายทางต้องได้รับการรับรอง </a:t>
            </a:r>
            <a:r>
              <a:rPr lang="en-US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GFM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เป็นขั้นต่ำ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86887" y="653839"/>
            <a:ext cx="28765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สรุป 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ระเบียบ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กรมปศุ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สัตว์ ว่า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ด้วยหลักเกณฑ์ และ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เงื่อนไข การ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อนุญาตเคลื่อนย้ายสุกร หมูป่า หรือซากสุกร ซากหมู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ป่า เข้า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ออก ผ่าน หรือภายใน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เขตเฝ้า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ระวังโรคอหิ</a:t>
            </a:r>
            <a:r>
              <a:rPr lang="th-TH" sz="20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วาต์</a:t>
            </a:r>
            <a:r>
              <a:rPr lang="th-TH" sz="2000" b="1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แอฟ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ริกาในสุกร พ.ศ. 2564</a:t>
            </a:r>
          </a:p>
          <a:p>
            <a:pPr algn="thaiDist"/>
            <a:endParaRPr lang="th-TH" sz="2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ใช้บังคับตั้งแต่วันถัดจากวันประกาศในราชกิจจา</a:t>
            </a:r>
            <a:r>
              <a:rPr lang="th-TH" sz="2000" b="1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นุเบกษา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ต้น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ไป</a:t>
            </a:r>
          </a:p>
          <a:p>
            <a:pPr algn="thaiDist"/>
            <a:endParaRPr lang="th-TH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ประกาศ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ในราชกิจจา</a:t>
            </a:r>
            <a:r>
              <a:rPr lang="th-TH" sz="20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นุเบกษา</a:t>
            </a:r>
            <a:endParaRPr lang="th-TH" sz="2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เมื่อวันที่ 28 </a:t>
            </a:r>
            <a:r>
              <a:rPr lang="th-TH" sz="2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ตุลาคม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2564 </a:t>
            </a:r>
          </a:p>
          <a:p>
            <a:pPr algn="thaiDist"/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มีผลบังคับใช้ วันที่ 29 ตุลาคม 2564</a:t>
            </a:r>
            <a:endParaRPr lang="th-TH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91005" y="-2502"/>
            <a:ext cx="6186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การเคลื่อนย้ายสุกรมีชีวิตเพื่อเข้าโรงฆ่า หรือนำไปเลี้ยง</a:t>
            </a:r>
            <a:endParaRPr lang="th-TH" sz="32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128837" y="5996682"/>
            <a:ext cx="6971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(4</a:t>
            </a:r>
            <a:r>
              <a:rPr lang="th-TH" sz="1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1400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1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แพทย์</a:t>
            </a:r>
            <a:r>
              <a:rPr lang="th-TH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ประจำท้องที่</a:t>
            </a:r>
            <a:r>
              <a:rPr lang="th-TH" sz="1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ต้น</a:t>
            </a:r>
            <a:r>
              <a:rPr lang="th-TH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ทาง 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เขียนระบุว่า </a:t>
            </a:r>
            <a:r>
              <a:rPr lang="en-US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ใบรายงาน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ผลดังกล่าวสามารถใช้ได้กับใบอนุญาตหรือหนังสืออนุญาตเคลื่อนย้ายเลขที่ใด </a:t>
            </a:r>
          </a:p>
        </p:txBody>
      </p:sp>
    </p:spTree>
    <p:extLst>
      <p:ext uri="{BB962C8B-B14F-4D97-AF65-F5344CB8AC3E}">
        <p14:creationId xmlns:p14="http://schemas.microsoft.com/office/powerpoint/2010/main" val="3649025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219"/>
            <a:ext cx="10515600" cy="917765"/>
          </a:xfrm>
        </p:spPr>
        <p:txBody>
          <a:bodyPr/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แนวทางเพิ่มเติม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241948"/>
            <a:ext cx="10515600" cy="4935017"/>
          </a:xfrm>
        </p:spPr>
        <p:txBody>
          <a:bodyPr>
            <a:noAutofit/>
          </a:bodyPr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คณะกรรมการประเมินความเสี่ยงระดับจังหวัด ประกอบด้วย ปศุสัตว์จังหวัด เป็นประธาน ปศุสัตว์อำเภอทุกอำเภอเป็นกรรมการ 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หน.กพส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 เป็นกรรมการและ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เลขานุการ </a:t>
            </a:r>
            <a:r>
              <a:rPr lang="th-TH" dirty="0" err="1">
                <a:latin typeface="TH SarabunPSK" pitchFamily="34" charset="-34"/>
                <a:cs typeface="TH SarabunPSK" pitchFamily="34" charset="-34"/>
              </a:rPr>
              <a:t>หน.กพค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. เป็นกรรมการและ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เลขานุการร่วม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ผู้ลงนามรับรองผลการประเมินความเสี่ยง (ฟาร์ม คอกขายกลาง) คือ 1) ปศุสัตว์จังหวัด 2) ผู้รักษาราชการแทนปศุสัตว์จังหวัด 3) ผู้ที่ได้รับมอบหมายตามมติที่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ประชุมของคณะกรรมการประเมินความเสี่ยงระดับจังหวัด </a:t>
            </a:r>
            <a:endParaRPr lang="th-TH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กรณีสุกร ซากสุกร นำเข้าจากต่างประเทศ อนุโลมให้ใช้สถานกักกันสัตว์เอกชน หรือที่พักซากสัตว์เอกชน เป็นสถานที่ต้นทาง และใช้หนังสือรับรองสุขภาพ/หนังสือรับรองสุขศาสตร์ซากสัตว์ (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Health Certification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) (เฉพาะประเทศต้นทางที่ระบุว่าปลอดจากโรคอหิ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ริกาในสุกรเท่านั้น)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กรณีจับกุมสุกร ไว้ที่ด่านกักกันสัตว์ อนุโลมให้สถานกักกันสัตว์เป็นฟาร์ม มีคะแนนความเสี่ยง 80 คะแนน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กรณี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จับกุมซากสุกร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ไว้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ที่พักซากสัตว์เอกชน อนุโลมให้ที่พักซากสัตว์นั้น เป็นท้องที่ต้นทาง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253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6"/>
          <p:cNvSpPr txBox="1">
            <a:spLocks/>
          </p:cNvSpPr>
          <p:nvPr/>
        </p:nvSpPr>
        <p:spPr>
          <a:xfrm>
            <a:off x="0" y="97"/>
            <a:ext cx="12192000" cy="1708937"/>
          </a:xfrm>
          <a:prstGeom prst="rect">
            <a:avLst/>
          </a:prstGeom>
          <a:gradFill>
            <a:gsLst>
              <a:gs pos="0">
                <a:srgbClr val="92D050"/>
              </a:gs>
              <a:gs pos="65000">
                <a:srgbClr val="92D050">
                  <a:alpha val="8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10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"/>
            <a:ext cx="1524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2" y="15875"/>
            <a:ext cx="1504949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229784" y="111222"/>
            <a:ext cx="9753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สรุปรายงานสถานการณ์ตรวจพบผลบวกต่อโรค </a:t>
            </a:r>
            <a:r>
              <a:rPr lang="en-US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ASF</a:t>
            </a:r>
            <a:endParaRPr lang="th-TH" altLang="th-TH" sz="3200" b="1" dirty="0" smtClean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ประจำวันที่ 28 มกราคม 2565</a:t>
            </a:r>
          </a:p>
        </p:txBody>
      </p:sp>
      <p:pic>
        <p:nvPicPr>
          <p:cNvPr id="4105" name="Picture 9" descr="I:\รูปภาพ-งานแผนที่\ทำแผนที่ 62-ปัจจุบัน\ผล + ASF 11 - 22 ม.ค. 65\ผล + ASF 11 - 23 ม.ค. 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t="11434" r="16374" b="11596"/>
          <a:stretch/>
        </p:blipFill>
        <p:spPr bwMode="auto">
          <a:xfrm>
            <a:off x="0" y="1219200"/>
            <a:ext cx="12192000" cy="563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994400" y="1665385"/>
            <a:ext cx="4988984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th-TH" altLang="th-TH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แผนที่จุดที่พบผลบวกต่อโรค </a:t>
            </a:r>
            <a:r>
              <a:rPr lang="en-US" altLang="th-TH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ASF</a:t>
            </a:r>
            <a:r>
              <a:rPr lang="th-TH" altLang="th-TH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ตั้งแต่วันที่ 11 มกราคม 2565</a:t>
            </a:r>
            <a:r>
              <a:rPr lang="en-US" altLang="th-TH" sz="1800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15807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แนวทางเพิ่มเติม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ฟาร์ม 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GFM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หรือ 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GAP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ที่รอออกใบต่ออายุ ให้ </a:t>
            </a:r>
            <a:r>
              <a:rPr lang="th-TH" sz="3200" dirty="0" err="1" smtClean="0">
                <a:latin typeface="TH SarabunPSK" pitchFamily="34" charset="-34"/>
                <a:cs typeface="TH SarabunPSK" pitchFamily="34" charset="-34"/>
              </a:rPr>
              <a:t>ปศจ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. ออกหนังสือยืนยันการต่ออายุ ให้มีอายุครั้งละ 1 เดือน ไม่เกิน 2 ครั้ง ติดต่อกัน</a:t>
            </a:r>
          </a:p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หนังสือรับรองการพ่นยาฆ่าเชื้อทำลายเชื้อโรค อนุโลมให้เขียนด้วยลายมือ หรือตราประทับ ในหนังสืออนุญาตเคลื่อนย้ายได้ หรือ จะออกหนังสือรับรอง ฯ แยกต่างหาก ก็ได้ แต่ต้อง 1) ออกโดย</a:t>
            </a:r>
            <a:r>
              <a:rPr lang="th-TH" sz="3200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แพทย์ประจำท้องที่ต้นทาง หรือ</a:t>
            </a:r>
            <a:r>
              <a:rPr lang="th-TH" sz="3200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แพทย์ของด่านกักกันสัตว์ 2) วันที่พ่นยาฆ่าเชื้อ ต้องไม่เกิน 48 ชั่วโมง ภายหลังวันที่อนุญาตเคลื่อนย้าย 3) สถานที่พ่นยาฆ่าเชื้อ 3) </a:t>
            </a:r>
            <a:r>
              <a:rPr lang="th-TH" sz="3200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แพทย์ ต้องลงนามด้วยลายมือจริง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5026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05" y="1591300"/>
            <a:ext cx="4807528" cy="509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3" y="1591295"/>
            <a:ext cx="4882649" cy="50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4693" y="593766"/>
            <a:ext cx="1001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โรงพ่นยาฆ่าเชื้อโรค ณ ด่านกักกันสัตว์เพชรบุรี (ขาล่องใต้) อ.ชะอำ จ.เพชรบุรี </a:t>
            </a:r>
            <a:endParaRPr lang="th-TH" sz="3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8230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เครื่องหมายบั้ง 33"/>
          <p:cNvSpPr/>
          <p:nvPr/>
        </p:nvSpPr>
        <p:spPr>
          <a:xfrm>
            <a:off x="4048125" y="4496019"/>
            <a:ext cx="3214763" cy="105941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เครื่องหมายบั้ง 32"/>
          <p:cNvSpPr/>
          <p:nvPr/>
        </p:nvSpPr>
        <p:spPr>
          <a:xfrm>
            <a:off x="4048125" y="3324444"/>
            <a:ext cx="3214763" cy="105941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เครื่องหมายบั้ง 31"/>
          <p:cNvSpPr/>
          <p:nvPr/>
        </p:nvSpPr>
        <p:spPr>
          <a:xfrm>
            <a:off x="4010025" y="2133819"/>
            <a:ext cx="3214763" cy="105941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เครื่องหมายบั้ง 29"/>
          <p:cNvSpPr/>
          <p:nvPr/>
        </p:nvSpPr>
        <p:spPr>
          <a:xfrm>
            <a:off x="3990973" y="971769"/>
            <a:ext cx="3214763" cy="105941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เครื่องหมายบั้ง 28"/>
          <p:cNvSpPr/>
          <p:nvPr/>
        </p:nvSpPr>
        <p:spPr>
          <a:xfrm>
            <a:off x="6848477" y="975329"/>
            <a:ext cx="3752851" cy="105941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25" y="129325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ขอบเขต/</a:t>
            </a:r>
          </a:p>
          <a:p>
            <a:pPr algn="ctr"/>
            <a:r>
              <a:rPr lang="th-TH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ประเภทผู้ประกอบการ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3953" y="117835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ในจังหวัดและในเขต</a:t>
            </a:r>
          </a:p>
          <a:p>
            <a:pPr algn="ctr"/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(ระเบียบข้อ 10)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3811" y="116012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ข้ามเขต</a:t>
            </a:r>
          </a:p>
          <a:p>
            <a:pPr algn="ctr"/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(ระเบียบข้อ 11)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เครื่องหมายบั้ง 18"/>
          <p:cNvSpPr/>
          <p:nvPr/>
        </p:nvSpPr>
        <p:spPr>
          <a:xfrm>
            <a:off x="6829425" y="2127854"/>
            <a:ext cx="3752851" cy="105941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5497" y="229848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EPP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52647" y="318727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ทั่วไปในพื้นที่พิเศษ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05385" y="2242110"/>
            <a:ext cx="2424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1. ส่งแผนให้ปลายทาง ล่วงหน้า 1 เดือน</a:t>
            </a:r>
          </a:p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2. ใบรับรองโรงฆ่า</a:t>
            </a:r>
          </a:p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3. ผล</a:t>
            </a:r>
            <a:r>
              <a:rPr lang="en-US" sz="1600" b="1" dirty="0" smtClean="0">
                <a:latin typeface="TH SarabunPSK" pitchFamily="34" charset="-34"/>
                <a:cs typeface="TH SarabunPSK" pitchFamily="34" charset="-34"/>
              </a:rPr>
              <a:t> surface swab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86275" y="3428453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1. ส่งแผนให้ปลายทาง ล่วงหน้า </a:t>
            </a:r>
            <a:r>
              <a:rPr lang="en-US" sz="1600" b="1" dirty="0" smtClean="0">
                <a:latin typeface="TH SarabunPSK" pitchFamily="34" charset="-34"/>
                <a:cs typeface="TH SarabunPSK" pitchFamily="34" charset="-34"/>
              </a:rPr>
              <a:t>14</a:t>
            </a:r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 วัน</a:t>
            </a:r>
          </a:p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2. ใบรับรองโรงฆ่า</a:t>
            </a:r>
          </a:p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3. ผล</a:t>
            </a:r>
            <a:r>
              <a:rPr lang="en-US" sz="1600" b="1" dirty="0" smtClean="0">
                <a:latin typeface="TH SarabunPSK" pitchFamily="34" charset="-34"/>
                <a:cs typeface="TH SarabunPSK" pitchFamily="34" charset="-34"/>
              </a:rPr>
              <a:t> surface swab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05384" y="4538668"/>
            <a:ext cx="259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1. ส่งแผนให้ปลายทาง ล่วงหน้า 7 วัน</a:t>
            </a:r>
          </a:p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2. ใบรับรองโรงฆ่า</a:t>
            </a:r>
          </a:p>
          <a:p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3. ผล</a:t>
            </a:r>
            <a:r>
              <a:rPr lang="en-US" sz="1600" b="1" dirty="0" smtClean="0">
                <a:latin typeface="TH SarabunPSK" pitchFamily="34" charset="-34"/>
                <a:cs typeface="TH SarabunPSK" pitchFamily="34" charset="-34"/>
              </a:rPr>
              <a:t> surface swab </a:t>
            </a:r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ของโรงฆ่า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29535" y="2085336"/>
            <a:ext cx="2764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1. ส่งแผนให้ปลายทาง ล่วงหน้า 1 เดือน</a:t>
            </a: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2. ใบรับรองโรงฆ่า</a:t>
            </a: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3. ผล</a:t>
            </a:r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 surface swab</a:t>
            </a:r>
            <a:endParaRPr lang="th-TH" sz="14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4. ผลตรวจซาก</a:t>
            </a:r>
            <a:endParaRPr lang="en-US" sz="1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เครื่องหมายบั้ง 30"/>
          <p:cNvSpPr/>
          <p:nvPr/>
        </p:nvSpPr>
        <p:spPr>
          <a:xfrm>
            <a:off x="1476375" y="975328"/>
            <a:ext cx="2862332" cy="1059416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ขอบเขต/</a:t>
            </a:r>
          </a:p>
          <a:p>
            <a:pPr algn="ctr"/>
            <a:r>
              <a:rPr lang="th-TH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ประเภทผู้ประกอบการ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เครื่องหมายบั้ง 34"/>
          <p:cNvSpPr/>
          <p:nvPr/>
        </p:nvSpPr>
        <p:spPr>
          <a:xfrm>
            <a:off x="1495427" y="2137378"/>
            <a:ext cx="2862332" cy="1059416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EPP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เครื่องหมายบั้ง 35"/>
          <p:cNvSpPr/>
          <p:nvPr/>
        </p:nvSpPr>
        <p:spPr>
          <a:xfrm>
            <a:off x="1543051" y="3328003"/>
            <a:ext cx="2862332" cy="1059416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ทั่วไปในพื้นที่พิเศษ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7" name="เครื่องหมายบั้ง 36"/>
          <p:cNvSpPr/>
          <p:nvPr/>
        </p:nvSpPr>
        <p:spPr>
          <a:xfrm>
            <a:off x="1543047" y="4496019"/>
            <a:ext cx="2862332" cy="1059416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ทั่วไป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เครื่องหมายบั้ง 37"/>
          <p:cNvSpPr/>
          <p:nvPr/>
        </p:nvSpPr>
        <p:spPr>
          <a:xfrm>
            <a:off x="6886577" y="3328003"/>
            <a:ext cx="3752851" cy="105941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9" name="เครื่องหมายบั้ง 38"/>
          <p:cNvSpPr/>
          <p:nvPr/>
        </p:nvSpPr>
        <p:spPr>
          <a:xfrm>
            <a:off x="6886577" y="4496019"/>
            <a:ext cx="3752851" cy="105941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01047" y="3404169"/>
            <a:ext cx="2692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1. ส่งแผนให้ปลายทาง ล่วงหน้า 14 วัน</a:t>
            </a: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2. ใบรับรองโรงฆ่า</a:t>
            </a: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3. ผล</a:t>
            </a:r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 surface swab</a:t>
            </a:r>
            <a:endParaRPr lang="th-TH" sz="14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4. ผลตรวจซาก</a:t>
            </a:r>
            <a:endParaRPr lang="en-US" sz="1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29561" y="4558388"/>
            <a:ext cx="2824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1. ส่งแผนให้ปลายทาง ล่วงหน้า </a:t>
            </a: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 วัน</a:t>
            </a: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2. ใบรับรองโรงฆ่า</a:t>
            </a: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3. ผล</a:t>
            </a:r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 surface swab</a:t>
            </a:r>
            <a:endParaRPr lang="th-TH" sz="14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4. ผลตรวจซาก</a:t>
            </a:r>
            <a:endParaRPr lang="th-TH" sz="1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0761" y="5555529"/>
            <a:ext cx="9922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1. ในวันเคลื่อนย้ายต้องมีใบรับรองให้จำหน่ายเนื้อสัตว์ ( แบบ รน.) หรือประทับตรารับรองให้จำหน่ายเนื้อสัตว์ หรือบรรจุอยู่ในบรรจุภัณฑ์ ไปพร้อมหนังสืออนุญาตเคลื่อนย้ายทุกครั้ง</a:t>
            </a:r>
          </a:p>
          <a:p>
            <a:r>
              <a:rPr lang="th-TH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2. พื้นที่พิเศษ คือ จังหวัดที่มีการออกหนังสือ</a:t>
            </a:r>
            <a:r>
              <a:rPr lang="th-TH" sz="1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อนุญาต</a:t>
            </a:r>
            <a:r>
              <a:rPr lang="th-TH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เคลื่อนย้ายซากสุกรจำนวนมาก ได้แก่ 1) กรุงเทพฯ 2) พระนครศรีอยุธยา 3) สมุทรปราการ 4) นครราชสีมา 5) ขอนแก่น 6) นครปฐม 7) สมุทรสาคร </a:t>
            </a:r>
          </a:p>
          <a:p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3. การเก็บตัวอย่างซากที่โรงฆ่า โดยเจ้าหน้าที่กรมปศุสัตว์ ให้เก็บ </a:t>
            </a: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จำนวน 5 รายๆละ 5 ตัวอย่างๆละ 50 กรัม ทุกๆ 2 เดือน</a:t>
            </a:r>
          </a:p>
          <a:p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. การเก็บตัวอย่างสิ่งแวดล้อมในโรงฆ่า โดยเจ้าหน้าที่ปศุ</a:t>
            </a: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สัตว์ </a:t>
            </a:r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ให้เก็บ</a:t>
            </a:r>
            <a:r>
              <a:rPr lang="en-US" sz="1400" b="1" dirty="0" smtClean="0">
                <a:latin typeface="TH SarabunPSK" pitchFamily="34" charset="-34"/>
                <a:cs typeface="TH SarabunPSK" pitchFamily="34" charset="-34"/>
              </a:rPr>
              <a:t> surface swab</a:t>
            </a:r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 จำนวน </a:t>
            </a: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3  </a:t>
            </a:r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บริเวณ (คอกพักสุกร, </a:t>
            </a:r>
            <a:r>
              <a:rPr lang="th-TH" sz="1400" b="1" dirty="0" err="1" smtClean="0">
                <a:latin typeface="TH SarabunPSK" pitchFamily="34" charset="-34"/>
                <a:cs typeface="TH SarabunPSK" pitchFamily="34" charset="-34"/>
              </a:rPr>
              <a:t>ไลน์</a:t>
            </a:r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การผลิต, ท่อน้ำทิ้ง) บริเวณๆ </a:t>
            </a:r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ละ 5 จุด ทุกๆ 1 </a:t>
            </a:r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เดือน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1262" y="5572095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หมายเหตุ</a:t>
            </a:r>
            <a:endParaRPr lang="th-TH" sz="2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3903" y="210072"/>
            <a:ext cx="3409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การเคลื่อนย้ายซากสุกร</a:t>
            </a:r>
            <a:endParaRPr lang="th-TH" sz="4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6756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5" y="154379"/>
            <a:ext cx="8372104" cy="650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8348353" y="1397967"/>
            <a:ext cx="35744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ระเบียบข้อที่ 12 </a:t>
            </a:r>
            <a:r>
              <a:rPr lang="th-TH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แพทย์ประจำท้องที่ปลายทางต้องตอบกลับหนังสืออนุญาต หากไม่อนุญาตให้ระบุเหตุผล แจ้ง</a:t>
            </a:r>
            <a:r>
              <a:rPr lang="th-TH" b="1" dirty="0" err="1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แพทย์ประจำท้องที่ต้นทางทราบภายในระยะเวลาไม่เกิน 1 วันทำการ </a:t>
            </a:r>
          </a:p>
        </p:txBody>
      </p:sp>
    </p:spTree>
    <p:extLst>
      <p:ext uri="{BB962C8B-B14F-4D97-AF65-F5344CB8AC3E}">
        <p14:creationId xmlns:p14="http://schemas.microsoft.com/office/powerpoint/2010/main" val="4024142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เครื่องหมายบั้ง 5"/>
          <p:cNvSpPr/>
          <p:nvPr/>
        </p:nvSpPr>
        <p:spPr>
          <a:xfrm>
            <a:off x="381062" y="2268840"/>
            <a:ext cx="1504951" cy="60960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ในเขต</a:t>
            </a:r>
            <a:endParaRPr lang="en-US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เครื่องหมายบั้ง 6"/>
          <p:cNvSpPr/>
          <p:nvPr/>
        </p:nvSpPr>
        <p:spPr>
          <a:xfrm>
            <a:off x="1638300" y="2268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เครื่องหมายบั้ง 7"/>
          <p:cNvSpPr/>
          <p:nvPr/>
        </p:nvSpPr>
        <p:spPr>
          <a:xfrm>
            <a:off x="3677676" y="2268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เครื่องหมายบั้ง 8"/>
          <p:cNvSpPr/>
          <p:nvPr/>
        </p:nvSpPr>
        <p:spPr>
          <a:xfrm>
            <a:off x="5715000" y="2268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เครื่องหมายบั้ง 9"/>
          <p:cNvSpPr/>
          <p:nvPr/>
        </p:nvSpPr>
        <p:spPr>
          <a:xfrm>
            <a:off x="7762876" y="2268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เครื่องหมายบั้ง 10"/>
          <p:cNvSpPr/>
          <p:nvPr/>
        </p:nvSpPr>
        <p:spPr>
          <a:xfrm>
            <a:off x="9810752" y="2268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6011" y="2286094"/>
            <a:ext cx="165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ต้นทางออกใบเคลื่อนย้าย</a:t>
            </a:r>
          </a:p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ไปที่คอกขายกลาง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3" y="2284187"/>
            <a:ext cx="1867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คะแนนประเมิน 60 คะแนน</a:t>
            </a:r>
          </a:p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ผลการประเมินมีอายุ 30 วัน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0804" y="2278459"/>
            <a:ext cx="2142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แพทย์พื้นที่คอกกลาง</a:t>
            </a:r>
          </a:p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ออกใบย้ายไปที่ปลายทางสุดท้าย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86724" y="2293712"/>
            <a:ext cx="150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เคลื่อนย้ายให้หมดแต่ละ</a:t>
            </a:r>
          </a:p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ฟาร์มภายใน 12 ชั่วโมง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29827" y="2286094"/>
            <a:ext cx="163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พักคอกกลางล้างทำความสะอาดฆ่าเชื้อ 30 นาที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เครื่องหมายบั้ง 16"/>
          <p:cNvSpPr/>
          <p:nvPr/>
        </p:nvSpPr>
        <p:spPr>
          <a:xfrm>
            <a:off x="381062" y="3030840"/>
            <a:ext cx="1504951" cy="60960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ข้ามเขต</a:t>
            </a:r>
            <a:endParaRPr lang="en-US" sz="2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เครื่องหมายบั้ง 17"/>
          <p:cNvSpPr/>
          <p:nvPr/>
        </p:nvSpPr>
        <p:spPr>
          <a:xfrm>
            <a:off x="1652588" y="3030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เครื่องหมายบั้ง 18"/>
          <p:cNvSpPr/>
          <p:nvPr/>
        </p:nvSpPr>
        <p:spPr>
          <a:xfrm>
            <a:off x="3686176" y="3030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เครื่องหมายบั้ง 19"/>
          <p:cNvSpPr/>
          <p:nvPr/>
        </p:nvSpPr>
        <p:spPr>
          <a:xfrm>
            <a:off x="5715000" y="3030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เครื่องหมายบั้ง 20"/>
          <p:cNvSpPr/>
          <p:nvPr/>
        </p:nvSpPr>
        <p:spPr>
          <a:xfrm>
            <a:off x="7754376" y="3030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เครื่องหมายบั้ง 21"/>
          <p:cNvSpPr/>
          <p:nvPr/>
        </p:nvSpPr>
        <p:spPr>
          <a:xfrm>
            <a:off x="9801224" y="3030840"/>
            <a:ext cx="2295525" cy="60960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86011" y="3030920"/>
            <a:ext cx="165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ต้นทางออกใบเคลื่อนย้ายไปที่คอกกลาง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6199" y="3055712"/>
            <a:ext cx="1867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คะแนนประเมิน 80 คะแนน</a:t>
            </a:r>
          </a:p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ผลการประเมินมีอายุ 30 วัน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20804" y="3030920"/>
            <a:ext cx="2142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แพทย์พื้นที่คอกกลาง</a:t>
            </a:r>
          </a:p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ออกใบย้ายไปที่ปลายทางสุดท้าย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20060" y="3030886"/>
            <a:ext cx="150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เคลื่อนย้ายให้หมดแต่ละ</a:t>
            </a:r>
          </a:p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ฟาร์มภายใน 24 ชั่วโมง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67927" y="3023255"/>
            <a:ext cx="163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latin typeface="TH SarabunPSK" pitchFamily="34" charset="-34"/>
                <a:cs typeface="TH SarabunPSK" pitchFamily="34" charset="-34"/>
              </a:rPr>
              <a:t>พักคอกกลางล้างทำความสะอาดฆ่าเชื้อ 30 นาที</a:t>
            </a:r>
            <a:endParaRPr lang="en-US" sz="1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2027" y="4189439"/>
            <a:ext cx="103432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หมายเหตุ </a:t>
            </a:r>
            <a:r>
              <a:rPr lang="en-US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;</a:t>
            </a:r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1) ให้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แพทย์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ประจำท้องที่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ต้น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ทางจัดทำบันทึกข้อความระบุสถานที่ปลายทางสุดท้าย(ปลายทางที่ย้ายต่อจากคอกขาย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กลาง) </a:t>
            </a:r>
            <a:endParaRPr lang="th-TH" sz="20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แพทย์พื้นที่ที่คอกขายกลางตั้งอยู่ได้ทราบ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โดยแนบไปพร้อมกับหนังสืออนุญาตเคลื่อนย้าย ทุกครั้ง</a:t>
            </a: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2) พร้อมแนบเอกสารหลักฐาน ให้พร้อม เช่น ฟาร์ม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GAP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(อ.ด่านมะขามเตี้ย จ.กาญจนบุรี) หากจะเคลื่อนย้ายสุกรจากคอกขายกลาง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จาก อ.บ่อพลอย จ.กาญจนบุรี </a:t>
            </a:r>
            <a:r>
              <a:rPr lang="th-TH" sz="2000" b="1" i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(ใบ</a:t>
            </a:r>
            <a:r>
              <a:rPr lang="en-US" sz="2000" b="1" i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GAP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) ไปจังหวัดปทุมธานี </a:t>
            </a:r>
            <a:r>
              <a:rPr lang="th-TH" sz="20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(ข้ามเขต)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ต้อง (1) หนังสืออนุญาตปลายทาง (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สนง.ปศจ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.ปทุมธานี) (2) ใบ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GAP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  (3) ใบประเมิน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ความ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เสี่ยง ไม่น้อยกว่า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80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คะแนน (๔) ผลตรวจโรค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ASF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มีอายุ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90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วัน (นับจากหลังวันตอบผล)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02183" y="746901"/>
            <a:ext cx="53591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การเคลื่อนย้ายสุกรผ่าน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คอกขาย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กลาง</a:t>
            </a:r>
          </a:p>
          <a:p>
            <a:pPr algn="ctr"/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ตาม</a:t>
            </a:r>
            <a:r>
              <a:rPr lang="th-TH" sz="40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ระเบียบข้อ </a:t>
            </a:r>
            <a:r>
              <a:rPr lang="th-TH" sz="4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16)</a:t>
            </a:r>
            <a:endParaRPr lang="th-TH" sz="40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7022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" y="94"/>
            <a:ext cx="4184073" cy="313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257" y="94"/>
            <a:ext cx="7101443" cy="313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8147"/>
            <a:ext cx="6745184" cy="371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56" y="3138055"/>
            <a:ext cx="4307229" cy="371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21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รูปภาพ-งานแผนที่\ทำแผนที่ 62-ปัจจุบัน\พิกัดฟาร์มสุกรที่โดนสั่งทำลาย 1-17 ม.ค. 65\ปข\ปข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6170" r="35754" b="6170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35360" y="15263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จุดทำลายสุกรเพื่อการป้องกันโรค</a:t>
            </a:r>
            <a:b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ประจวบคีรีขันธ์</a:t>
            </a:r>
            <a:endParaRPr lang="th-TH" sz="32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4" descr="I:\C เครื่องเก่า\Pictures\เข็มทิศ\compass-303492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760640"/>
            <a:ext cx="1294924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1477" y="6362164"/>
            <a:ext cx="528058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*** </a:t>
            </a:r>
            <a:r>
              <a:rPr lang="th-TH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 1 ม.ค. 64 - 17 ม.ค. 65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569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รูปภาพ-งานแผนที่\ทำแผนที่ 62-ปัจจุบัน\พิกัดฟาร์มสุกรที่โดนสั่งทำลาย 1-17 ม.ค. 65\ปข\ปข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6709" r="36544" b="670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35360" y="15263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จุดทำลายสุกรเพื่อการป้องกันโรค</a:t>
            </a:r>
            <a:b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ประจวบคีรีขันธ์</a:t>
            </a:r>
            <a:endParaRPr lang="th-TH" sz="32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4" descr="I:\C เครื่องเก่า\Pictures\เข็มทิศ\compass-303492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760640"/>
            <a:ext cx="1294924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1477" y="6362164"/>
            <a:ext cx="528058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*** </a:t>
            </a:r>
            <a:r>
              <a:rPr lang="th-TH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 1 ม.ค. 64 - 17 ม.ค. 65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89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รูปภาพ-งานแผนที่\ทำแผนที่ 62-ปัจจุบัน\พิกัดฟาร์มสุกรที่โดนสั่งทำลาย 1-17 ม.ค. 65\ปข\ปข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5321" r="14303" b="478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35360" y="15263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จุดทำลายสุกรเพื่อการป้องกันโรค</a:t>
            </a:r>
            <a:b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ปราณบุรี</a:t>
            </a:r>
            <a:endParaRPr lang="th-TH" sz="32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4" descr="I:\C เครื่องเก่า\Pictures\เข็มทิศ\compass-303492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760640"/>
            <a:ext cx="1294924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1477" y="6362164"/>
            <a:ext cx="528058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*** </a:t>
            </a:r>
            <a:r>
              <a:rPr lang="th-TH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 1 ม.ค. 64 - 17 ม.ค. 65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98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รูปภาพ-งานแผนที่\ทำแผนที่ 62-ปัจจุบัน\พิกัดฟาร์มสุกรที่โดนสั่งทำลาย 1-17 ม.ค. 65\ปข\ปข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9" t="7759" r="21788" b="40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35360" y="15263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จุดทำลายสุกรเพื่อการป้องกันโรค</a:t>
            </a:r>
            <a:b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กุยบุรี</a:t>
            </a:r>
            <a:endParaRPr lang="th-TH" sz="32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4" descr="I:\C เครื่องเก่า\Pictures\เข็มทิศ\compass-303492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760640"/>
            <a:ext cx="1294924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1477" y="6362164"/>
            <a:ext cx="528058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*** </a:t>
            </a:r>
            <a:r>
              <a:rPr lang="th-TH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 1 ม.ค. 64 - 17 ม.ค. 65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478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6"/>
          <p:cNvSpPr txBox="1">
            <a:spLocks/>
          </p:cNvSpPr>
          <p:nvPr/>
        </p:nvSpPr>
        <p:spPr>
          <a:xfrm>
            <a:off x="0" y="97"/>
            <a:ext cx="12192000" cy="1708937"/>
          </a:xfrm>
          <a:prstGeom prst="rect">
            <a:avLst/>
          </a:prstGeom>
          <a:gradFill>
            <a:gsLst>
              <a:gs pos="0">
                <a:srgbClr val="92D050"/>
              </a:gs>
              <a:gs pos="65000">
                <a:srgbClr val="92D050">
                  <a:alpha val="8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12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"/>
            <a:ext cx="1524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2" y="15875"/>
            <a:ext cx="1504949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1229784" y="111222"/>
            <a:ext cx="9753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สรุปรายงานสถานการณ์ตรวจพบผลบวกต่อโรค </a:t>
            </a:r>
            <a:r>
              <a:rPr lang="en-US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ASF</a:t>
            </a:r>
            <a:endParaRPr lang="th-TH" altLang="th-TH" sz="3200" b="1" dirty="0" smtClean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ประจำวันที่ 28 มกราคม 2565</a:t>
            </a: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203251" y="1524000"/>
          <a:ext cx="11785601" cy="3886206"/>
        </p:xfrm>
        <a:graphic>
          <a:graphicData uri="http://schemas.openxmlformats.org/drawingml/2006/table">
            <a:tbl>
              <a:tblPr/>
              <a:tblGrid>
                <a:gridCol w="225225"/>
                <a:gridCol w="717905"/>
                <a:gridCol w="1678631"/>
                <a:gridCol w="464527"/>
                <a:gridCol w="242821"/>
                <a:gridCol w="802364"/>
                <a:gridCol w="665116"/>
                <a:gridCol w="619368"/>
                <a:gridCol w="886823"/>
                <a:gridCol w="872747"/>
                <a:gridCol w="1478039"/>
                <a:gridCol w="746059"/>
                <a:gridCol w="665116"/>
                <a:gridCol w="844593"/>
                <a:gridCol w="876267"/>
              </a:tblGrid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ที่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วัน/เดือน/ปี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ชื่อผู้ประกอบการ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เลขที่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หมู่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ตำบล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อำเภอ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จังหวัด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ละติจูด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ลองจิจูด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ชนิดตัวอย่าง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ประเภท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จำนวน(ตัว)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ค่าชดใช้ (บาท)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วันที่ทำลายสุกร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11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นายสุรชัย ไชยโยยิ่งยงค์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272/2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9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บ่อพลับ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เมือง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13.8341243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100.064163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2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16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นางประไพ สีน้ำเงิน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181/1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9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หนองสาหร่าย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ดอนเจดีย์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สุพรรณบุรี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14.66737856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99.9998997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ซากสุกร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17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44,625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17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บริษัท เอสพีอาร์ 2013 จำกัด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168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เมือง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13.8649212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100.0501785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ที่พักซากสุกร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นายทวีโชติ วิรุฒชยธร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50/2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ห้วยจรเข้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เมือง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13.805573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100.077724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นางชุติรดา ค้าผล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18/6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ธรรมศาลา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เมือง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13.822685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100.096294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6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น.ส.มุกดา รัตนาวงศ์ไชยา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5/1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บ่อพลับ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เมือง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13.82584992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100.063125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7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19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น.ส.อุมารินทร์ เตียบฉายพันธุ์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40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6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เจดีย์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อู่ทอง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สุพรรณบุรี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14.408234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99.936999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เลือด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91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252,525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19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8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บริษัทสมพรเฟรชพอร์ค จำกัด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38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ลำเหย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ดอนตูม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13.97024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100.02223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เนื้อ(ฟาร์ม บ.ไทยพรีเมี่ยม)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9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บริษัทสมพรเฟรชพอร์ค จำกัด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38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ลำเหย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ดอนตูม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13.97024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100.02223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เนื้อ (ดรุณีฟาร์ม)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นายณัฐวิภา จันทร์อ่อน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145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ทุ่งกระพังโหม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กำแพงแสน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13.9629328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100.0025464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11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นางพะเยาว์ แจ่มแจ้ง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582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อ่าวน้อย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เมือง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11.876913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99.788267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37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54,600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21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12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นางปราณี เรืองน้อย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นาหูกวาง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ทับสะแก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11.498906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99.570996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22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115,875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21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นายปัญญา ตาดทองแถว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9/1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อ่างทอง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ทับสะแก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11.472075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99.524707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58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278,325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21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14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นายสราวุฒิ พงษ์ประเสริฐ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18/3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6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ทับสะแก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ทับสะแก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ร้านจำหน่าย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23 ม.ค. 65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โรงฆ่าสัตว์เทศบาลกุยบุรี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723/8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กุยบุรี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กุยบุรี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12.070355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99.8736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68"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รวม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225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745,950</a:t>
                      </a: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9844" marR="9844" marT="73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2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รูปภาพ-งานแผนที่\ทำแผนที่ 62-ปัจจุบัน\พิกัดฟาร์มสุกรที่โดนสั่งทำลาย 1-17 ม.ค. 65\ปข\ปข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r="15164" b="6248"/>
          <a:stretch/>
        </p:blipFill>
        <p:spPr bwMode="auto">
          <a:xfrm>
            <a:off x="0" y="-36588"/>
            <a:ext cx="12192000" cy="689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35360" y="15263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จุดทำลายสุกรเพื่อการป้องกันโรค</a:t>
            </a:r>
            <a:b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เมืองประจวบคีรีขันธ์</a:t>
            </a:r>
            <a:endParaRPr lang="th-TH" sz="32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4" descr="I:\C เครื่องเก่า\Pictures\เข็มทิศ\compass-303492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760640"/>
            <a:ext cx="1294924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1477" y="6362164"/>
            <a:ext cx="528058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*** </a:t>
            </a:r>
            <a:r>
              <a:rPr lang="th-TH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 1 ม.ค. 64 - 17 ม.ค. 65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582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รูปภาพ-งานแผนที่\ทำแผนที่ 62-ปัจจุบัน\พิกัดฟาร์มสุกรที่โดนสั่งทำลาย 1-17 ม.ค. 65\ปข\ปข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t="15700" r="22606" b="424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35360" y="15263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จุดทำลายสุกรเพื่อการป้องกันโรค</a:t>
            </a:r>
            <a:b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ทับสะแก</a:t>
            </a:r>
            <a:endParaRPr lang="th-TH" sz="32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4" descr="I:\C เครื่องเก่า\Pictures\เข็มทิศ\compass-303492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5760640"/>
            <a:ext cx="1294924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1477" y="6362164"/>
            <a:ext cx="528058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*** </a:t>
            </a:r>
            <a:r>
              <a:rPr lang="th-TH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ข้อมูล 1 ม.ค. 64 - 17 ม.ค. 65</a:t>
            </a:r>
            <a:endParaRPr lang="th-TH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074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620371" y="1912370"/>
            <a:ext cx="6946712" cy="1143000"/>
          </a:xfrm>
        </p:spPr>
        <p:txBody>
          <a:bodyPr>
            <a:noAutofit/>
          </a:bodyPr>
          <a:lstStyle/>
          <a:p>
            <a:r>
              <a:rPr lang="th-TH" sz="9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ขอบคุณครับ</a:t>
            </a:r>
            <a:endParaRPr lang="th-TH" sz="9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112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6"/>
          <p:cNvSpPr txBox="1">
            <a:spLocks/>
          </p:cNvSpPr>
          <p:nvPr/>
        </p:nvSpPr>
        <p:spPr>
          <a:xfrm>
            <a:off x="0" y="97"/>
            <a:ext cx="12192000" cy="1708937"/>
          </a:xfrm>
          <a:prstGeom prst="rect">
            <a:avLst/>
          </a:prstGeom>
          <a:gradFill>
            <a:gsLst>
              <a:gs pos="0">
                <a:srgbClr val="92D050"/>
              </a:gs>
              <a:gs pos="65000">
                <a:srgbClr val="92D050">
                  <a:alpha val="8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14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"/>
            <a:ext cx="1524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2" y="15875"/>
            <a:ext cx="1504949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1229784" y="111222"/>
            <a:ext cx="9753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สรุปรายงานสถานการณ์ตรวจพบผลบวกต่อโรค </a:t>
            </a:r>
            <a:r>
              <a:rPr lang="en-US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ASF</a:t>
            </a:r>
            <a:endParaRPr lang="th-TH" altLang="th-TH" sz="3200" b="1" dirty="0" smtClean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ประจำวันที่ 28 มกราคม 2565</a:t>
            </a: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/>
        </p:nvGraphicFramePr>
        <p:xfrm>
          <a:off x="203251" y="1708150"/>
          <a:ext cx="11785601" cy="4159248"/>
        </p:xfrm>
        <a:graphic>
          <a:graphicData uri="http://schemas.openxmlformats.org/drawingml/2006/table">
            <a:tbl>
              <a:tblPr/>
              <a:tblGrid>
                <a:gridCol w="224421"/>
                <a:gridCol w="967815"/>
                <a:gridCol w="1672636"/>
                <a:gridCol w="617157"/>
                <a:gridCol w="743395"/>
                <a:gridCol w="4726863"/>
                <a:gridCol w="1416657"/>
                <a:gridCol w="1416657"/>
              </a:tblGrid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ที่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วันที่ทราบผลบวก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ชื่อผู้ประกอบการ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จังหวัด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ประเภท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ผลการดำเนินการตามมาตรการ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เขตได้รับรายงานสอบสวน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เขตส่งรายงานกรมปศุสัตว์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11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นายสุรชัย ไชยโยยิ่งยงค์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ชะลอการฆ่า 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  </a:t>
                      </a:r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สอบสวนเชิงลึก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13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13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2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16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นางประไพ สีน้ำเงิน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สุพรรณบุรี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18 ม.ค. 65 ทำลายสุกร 17 ตัว เบิกค่าชดใช้ 44,625 ตัว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18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19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3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17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บริษัท เอสพีอาร์ 2013 จำกัด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ที่พักซากสุกร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4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นายทวีโชติ วิรุฒชยธร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ชะลอการฆ่า 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  </a:t>
                      </a:r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สอบสวนเชิงลึก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นางชุติรดา ค้าผล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ชะลอการฆ่า 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  </a:t>
                      </a:r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สอบสวนเชิงลึก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6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18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น.ส.มุกดา รัตนาวงศ์ไชยา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ชะลอการฆ่า 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  </a:t>
                      </a:r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สอบสวนเชิงลึก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มกราคม 2565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7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19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น.ส.อุมารินทร์ เตียบฉายพันธุ์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สุพรรณบุรี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19 ม.ค. 65 ทำลายสุกร 91 ตัว เบิกค่าชดใช้ 252,525 บาท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8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บริษัทสมพรเฟรชพอร์ค จำกัด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ชะลอการฆ่า 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  </a:t>
                      </a:r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สอบสวนเชิงลึก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9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บริษัทสมพรเฟรชพอร์ค จำกัด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ชะลอการฆ่า 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  </a:t>
                      </a:r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สอบสวนเชิงลึก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10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นายณัฐวิภา จันทร์อ่อน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นครปฐม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ชะลอการฆ่า 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  </a:t>
                      </a:r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สอบสวนเชิงลึก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11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นางพะเยาว์ แจ่มแจ้ง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ม.ค. 65 ทำลายสุกร 37  ตัว เบิกค่าชดใช้ 54,600 บาท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12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นางปราณี เรืองน้อย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ม.ค. 65 ทำลายสุกร 22  ตัว เบิกค่าชดใช้ 115,875 บาท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13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นายปัญญา ตาดทองแถว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ฟาร์ม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วันที่ 21 ม.ค. 65 ทำลายสุกร 58  ตัว เบิกค่าชดใช้ 278,325 บาท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14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20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นายสราวุฒิ พงษ์ประเสริฐ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ร้านจำหน่าย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 </a:t>
                      </a:r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แนะนำให้ซื้อเนื้อจากแหล่งที่ไม่มีโรค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5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15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 23 ม.ค. 65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โรงฆ่าสัตว์เทศบาลกุยบุรี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ประจวบฯ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โรงฆ่า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ชะลอการฆ่า ทำความสะอาด ทำลายเชื้อโรค เก็บ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surface swab  </a:t>
                      </a:r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/>
                        </a:rPr>
                        <a:t>สอบสวนเชิงลึก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9797" marR="9797" marT="73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9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6"/>
          <p:cNvSpPr txBox="1">
            <a:spLocks/>
          </p:cNvSpPr>
          <p:nvPr/>
        </p:nvSpPr>
        <p:spPr>
          <a:xfrm>
            <a:off x="0" y="97"/>
            <a:ext cx="12192000" cy="1708937"/>
          </a:xfrm>
          <a:prstGeom prst="rect">
            <a:avLst/>
          </a:prstGeom>
          <a:gradFill>
            <a:gsLst>
              <a:gs pos="0">
                <a:srgbClr val="92D050"/>
              </a:gs>
              <a:gs pos="65000">
                <a:srgbClr val="92D050">
                  <a:alpha val="8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"/>
            <a:ext cx="1524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2" y="15875"/>
            <a:ext cx="1504949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1229784" y="111222"/>
            <a:ext cx="9753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สรุปสถานการณ์ตรวจพบผลบวกต่อโรค </a:t>
            </a:r>
            <a:r>
              <a:rPr lang="en-US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ASF </a:t>
            </a: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ในฟาร์มสุกร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32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ในพื้นที่ปศุสัตว์เขต 7 ประจำวันที่ 28 มกราคม 2565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492200"/>
              </p:ext>
            </p:extLst>
          </p:nvPr>
        </p:nvGraphicFramePr>
        <p:xfrm>
          <a:off x="304800" y="3733800"/>
          <a:ext cx="11582400" cy="293370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1219200"/>
                <a:gridCol w="1422400"/>
                <a:gridCol w="1219200"/>
                <a:gridCol w="1651295"/>
                <a:gridCol w="1205825"/>
                <a:gridCol w="1386008"/>
                <a:gridCol w="1700168"/>
                <a:gridCol w="762304"/>
              </a:tblGrid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28/1/2565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หมู่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ตำบล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อำเภอ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วันที่พบโรค/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Lab+</a:t>
                      </a:r>
                    </a:p>
                  </a:txBody>
                  <a:tcPr marL="12700" marR="127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สอบสวน</a:t>
                      </a:r>
                    </a:p>
                  </a:txBody>
                  <a:tcPr marL="12700" marR="127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วันทำลายสุกร</a:t>
                      </a:r>
                    </a:p>
                  </a:txBody>
                  <a:tcPr marL="12700" marR="127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เป้าหมายโรคสงบ</a:t>
                      </a:r>
                    </a:p>
                  </a:txBody>
                  <a:tcPr marL="12700" marR="127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สถานะ</a:t>
                      </a:r>
                    </a:p>
                  </a:txBody>
                  <a:tcPr marL="12700" marR="127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6EB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หนองสาหร่าย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ดอนเจดีย์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16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16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18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18 ก.พ. 65</a:t>
                      </a:r>
                    </a:p>
                  </a:txBody>
                  <a:tcPr marL="12700" marR="1270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ควบคุม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เจดีย์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อู่ทอง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19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19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19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19 ก.พ. 65</a:t>
                      </a:r>
                    </a:p>
                  </a:txBody>
                  <a:tcPr marL="12700" marR="1270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ควบคุม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อ่าวน้อย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เมือง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ประจวบฯ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20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20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21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21 ก.พ. 65</a:t>
                      </a:r>
                    </a:p>
                  </a:txBody>
                  <a:tcPr marL="12700" marR="1270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ควบคุม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นาหูกวาง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ทับสะแก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ประจวบฯ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20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20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21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21 ก.พ. 65</a:t>
                      </a:r>
                    </a:p>
                  </a:txBody>
                  <a:tcPr marL="12700" marR="1270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ควบคุม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12700" marR="12700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อ่างทอง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ทับสะแก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ประจวบฯ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20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20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21 ม.ค. 65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21 ก.พ. 65</a:t>
                      </a:r>
                    </a:p>
                  </a:txBody>
                  <a:tcPr marL="12700" marR="12700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ควบคุม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</a:tr>
              <a:tr h="304800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ควบคุม &lt;6 วัน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เฝ้าระวัง 6-30 วัน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สงบ &gt; 30 วัน</a:t>
                      </a:r>
                    </a:p>
                  </a:txBody>
                  <a:tcPr marL="12700" marR="12700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F3"/>
                    </a:solidFill>
                  </a:tcPr>
                </a:tc>
              </a:tr>
            </a:tbl>
          </a:graphicData>
        </a:graphic>
      </p:graphicFrame>
      <p:pic>
        <p:nvPicPr>
          <p:cNvPr id="7321" name="Picture 153" descr="I:\รูปภาพ-งานแผนที่\ทำแผนที่ 62-ปัจจุบัน\ทำลายสัตว์ ASF 11 - 23 ม.ค. 65\ผล + ASF 11 - 22 ม.ค. 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4973" r="33243" b="8531"/>
          <a:stretch/>
        </p:blipFill>
        <p:spPr bwMode="auto">
          <a:xfrm>
            <a:off x="1766960" y="1066800"/>
            <a:ext cx="4125905" cy="28740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3" descr="I:\รูปภาพ-งานแผนที่\ทำแผนที่ 62-ปัจจุบัน\ทำลายสัตว์ ASF 11 - 23 ม.ค. 65\ผล + ASF 11 - 22 ม.ค. 65 ปข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0" t="9314" r="29532" b="10399"/>
          <a:stretch/>
        </p:blipFill>
        <p:spPr bwMode="auto">
          <a:xfrm>
            <a:off x="6096001" y="1128810"/>
            <a:ext cx="3693043" cy="2812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6"/>
          <p:cNvSpPr txBox="1">
            <a:spLocks/>
          </p:cNvSpPr>
          <p:nvPr/>
        </p:nvSpPr>
        <p:spPr>
          <a:xfrm>
            <a:off x="0" y="97"/>
            <a:ext cx="12192000" cy="1708937"/>
          </a:xfrm>
          <a:prstGeom prst="rect">
            <a:avLst/>
          </a:prstGeom>
          <a:gradFill>
            <a:gsLst>
              <a:gs pos="0">
                <a:srgbClr val="92D050"/>
              </a:gs>
              <a:gs pos="65000">
                <a:srgbClr val="92D050">
                  <a:alpha val="8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19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"/>
            <a:ext cx="1524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2" y="15875"/>
            <a:ext cx="1504949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4"/>
          <p:cNvSpPr>
            <a:spLocks noChangeArrowheads="1"/>
          </p:cNvSpPr>
          <p:nvPr/>
        </p:nvSpPr>
        <p:spPr bwMode="auto">
          <a:xfrm>
            <a:off x="1229784" y="111125"/>
            <a:ext cx="9753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รายงานการทำลายสุกรในฟาร์มที่ตรวจพบผลบวกต่อโรคอหิ</a:t>
            </a:r>
            <a:r>
              <a:rPr lang="th-TH" altLang="th-TH" b="1" dirty="0" err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altLang="th-TH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ริกาในสุกร (</a:t>
            </a:r>
            <a:r>
              <a:rPr lang="en-US" altLang="th-TH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ASF)</a:t>
            </a:r>
            <a:r>
              <a:rPr lang="th-TH" altLang="th-TH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ประจำวันที่ 28 มกราคม 2565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/>
        </p:nvGraphicFramePr>
        <p:xfrm>
          <a:off x="203261" y="1905097"/>
          <a:ext cx="11683999" cy="2805115"/>
        </p:xfrm>
        <a:graphic>
          <a:graphicData uri="http://schemas.openxmlformats.org/drawingml/2006/table">
            <a:tbl>
              <a:tblPr/>
              <a:tblGrid>
                <a:gridCol w="434435"/>
                <a:gridCol w="2726648"/>
                <a:gridCol w="823139"/>
                <a:gridCol w="434435"/>
                <a:gridCol w="1303303"/>
                <a:gridCol w="1080369"/>
                <a:gridCol w="1006057"/>
                <a:gridCol w="1080369"/>
                <a:gridCol w="1371899"/>
                <a:gridCol w="1423344"/>
              </a:tblGrid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ชื่อผู้ประกอบการ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เลขที่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หมู่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ตำบล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อำเภอ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จำนวน(ตัว)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ค่าชดใช้ (บาท)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วันที่ทำลายสุกร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นางประไพ สีน้ำเงิน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182/1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หนองสาหร่าย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ดอนเจดีย์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44625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 </a:t>
                      </a:r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ม.ค. </a:t>
                      </a:r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น.ส.อุมารินทร์ เตียบฉายพันธุ์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40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เจดีย์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อู่ทอง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สุพรรณบุรี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91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252525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 ม.ค. 65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นางพะเยาว์ แจ่มแจ้ง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582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อ่าวน้อย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เมือง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ประจวบฯ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37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54,600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 ม.ค. 65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นางปราณี เรืองน้อย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13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นาหูกวาง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ทับสะแก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ประจวบฯ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115,875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 ม.ค. 65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นายปัญญา ตาดทองแถว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9/1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อ่างทอง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ทับสะแก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ประจวบฯ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58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278,325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21 ม.ค. 65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253"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225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745,950</a:t>
                      </a:r>
                    </a:p>
                  </a:txBody>
                  <a:tcPr marL="12700" marR="12700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6"/>
          <p:cNvSpPr txBox="1">
            <a:spLocks/>
          </p:cNvSpPr>
          <p:nvPr/>
        </p:nvSpPr>
        <p:spPr>
          <a:xfrm>
            <a:off x="10584" y="111129"/>
            <a:ext cx="12192000" cy="1708937"/>
          </a:xfrm>
          <a:prstGeom prst="rect">
            <a:avLst/>
          </a:prstGeom>
          <a:gradFill>
            <a:gsLst>
              <a:gs pos="0">
                <a:srgbClr val="92D050"/>
              </a:gs>
              <a:gs pos="65000">
                <a:srgbClr val="92D050">
                  <a:alpha val="82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"/>
            <a:ext cx="15240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052" y="15875"/>
            <a:ext cx="1504949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1229784" y="111222"/>
            <a:ext cx="975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2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รายงานการทำลายสุกรในฟาร์มที่มีความเสี่ยงต่อโรคอหิ</a:t>
            </a:r>
            <a:r>
              <a:rPr lang="th-TH" altLang="th-TH" sz="2400" b="1" dirty="0" err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altLang="th-TH" sz="2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ริกาในสุกร (</a:t>
            </a:r>
            <a:r>
              <a:rPr lang="en-US" altLang="th-TH" sz="2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ASF)</a:t>
            </a:r>
            <a:r>
              <a:rPr lang="th-TH" altLang="th-TH" sz="2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ประจำวันที่ 28 มกราคม 2565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35626"/>
              </p:ext>
            </p:extLst>
          </p:nvPr>
        </p:nvGraphicFramePr>
        <p:xfrm>
          <a:off x="503772" y="3733897"/>
          <a:ext cx="11683999" cy="2805115"/>
        </p:xfrm>
        <a:graphic>
          <a:graphicData uri="http://schemas.openxmlformats.org/drawingml/2006/table">
            <a:tbl>
              <a:tblPr/>
              <a:tblGrid>
                <a:gridCol w="434435"/>
                <a:gridCol w="2726648"/>
                <a:gridCol w="823139"/>
                <a:gridCol w="434435"/>
                <a:gridCol w="1303303"/>
                <a:gridCol w="1080369"/>
                <a:gridCol w="1006057"/>
                <a:gridCol w="1080369"/>
                <a:gridCol w="1371899"/>
                <a:gridCol w="1423344"/>
              </a:tblGrid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ที่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ชื่อผู้ประกอบการ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เลขที่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หมู่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ตำบล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อำเภอ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จังหวัด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จำนวน(ตัว)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ค่าชดใช้ (บาท)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วันที่ทำลายสุกร</a:t>
                      </a: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นายชาญชัย</a:t>
                      </a:r>
                      <a:r>
                        <a:rPr lang="th-TH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ชอ้อนครุด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104/7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ห้วยยาง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ทับสะแก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ประจวบฯ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41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180,975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 ม.ค. </a:t>
                      </a:r>
                      <a:r>
                        <a:rPr lang="th-TH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7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253"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12700" marR="12700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314" name="TextBox 1"/>
          <p:cNvSpPr txBox="1">
            <a:spLocks noChangeArrowheads="1"/>
          </p:cNvSpPr>
          <p:nvPr/>
        </p:nvSpPr>
        <p:spPr bwMode="auto">
          <a:xfrm>
            <a:off x="6502400" y="2895697"/>
            <a:ext cx="264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th-TH" altLang="th-TH" sz="1800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แผนที่ฟาร์มสุกรที่ทำลายสุกร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th-TH" altLang="th-TH" sz="1800" b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เพื่อการป้องกันโรค </a:t>
            </a:r>
          </a:p>
        </p:txBody>
      </p:sp>
    </p:spTree>
    <p:extLst>
      <p:ext uri="{BB962C8B-B14F-4D97-AF65-F5344CB8AC3E}">
        <p14:creationId xmlns:p14="http://schemas.microsoft.com/office/powerpoint/2010/main" val="26328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7" y="23884"/>
            <a:ext cx="8550361" cy="683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88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หนังสือกรมปศุสัตว์ ที่ </a:t>
            </a:r>
            <a:r>
              <a:rPr lang="th-TH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กษ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0610.05/ว1825 ลงวันที่ 27 มกราคม 2565 </a:t>
            </a:r>
            <a:b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เรื่อง เน้นย้ำมาตรการเฝ้าระวังและควบคุมโรคอหิ</a:t>
            </a:r>
            <a:r>
              <a:rPr lang="th-TH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วาต์แอฟ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ริกาในสุกร </a:t>
            </a:r>
            <a:endParaRPr lang="th-TH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 สำนักงานปศุสัตว์อำเภอ</a:t>
            </a:r>
          </a:p>
          <a:p>
            <a:pPr marL="457200" lvl="1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1.1 ขึ้นทะเบียนผู้เลี้ยงสุกรในระบบ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E-smart plus </a:t>
            </a:r>
          </a:p>
          <a:p>
            <a:pPr marL="457200" lvl="1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1.2 เฝ้าระวังโรค</a:t>
            </a:r>
          </a:p>
          <a:p>
            <a:pPr marL="457200" lvl="1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1.3 หากพบสุกรป่วยตายตามนิยาม ให้สอบสวนโรคเบื้องต้น</a:t>
            </a:r>
          </a:p>
          <a:p>
            <a:pPr marL="457200" lvl="1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1.4 เก็บตัวอย่างสุกรป่วย ส่ง </a:t>
            </a:r>
            <a:r>
              <a:rPr lang="th-TH" dirty="0" err="1" smtClean="0">
                <a:latin typeface="TH SarabunPSK" pitchFamily="34" charset="-34"/>
                <a:cs typeface="TH SarabunPSK" pitchFamily="34" charset="-34"/>
              </a:rPr>
              <a:t>ศวพ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.ตะวันตก</a:t>
            </a:r>
          </a:p>
          <a:p>
            <a:pPr marL="457200" lvl="1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1.5 กรณีพบผลบวกต่อโรค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ASF</a:t>
            </a:r>
          </a:p>
          <a:p>
            <a:pPr marL="457200" lvl="1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1.5.1 บันทึกสั่งกัก แยกสุกรป่วย</a:t>
            </a:r>
          </a:p>
          <a:p>
            <a:pPr marL="0" lvl="1" indent="0">
              <a:buNone/>
            </a:pP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      1.5.2 ทำลายสุกรที่ป่วยตายตามนิยาม หรือมีผลตรวจยืนยันโรค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ASF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หรือสุกร ซากสุกร ที่เป็นพาหะของโรคชดใช้ไม่ต่ำกว่า สามในสี่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173506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</TotalTime>
  <Words>3467</Words>
  <Application>Microsoft Office PowerPoint</Application>
  <PresentationFormat>กำหนดเอง</PresentationFormat>
  <Paragraphs>772</Paragraphs>
  <Slides>32</Slides>
  <Notes>7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9</vt:i4>
      </vt:variant>
      <vt:variant>
        <vt:lpstr>ชื่อเรื่องภาพนิ่ง</vt:lpstr>
      </vt:variant>
      <vt:variant>
        <vt:i4>32</vt:i4>
      </vt:variant>
    </vt:vector>
  </HeadingPairs>
  <TitlesOfParts>
    <vt:vector size="41" baseType="lpstr">
      <vt:lpstr>ธีมของ Office</vt:lpstr>
      <vt:lpstr>Executive</vt:lpstr>
      <vt:lpstr>ชุดรูปแบบของ Office</vt:lpstr>
      <vt:lpstr>5_ชุดรูปแบบของ Office</vt:lpstr>
      <vt:lpstr>6_ชุดรูปแบบของ Office</vt:lpstr>
      <vt:lpstr>7_ชุดรูปแบบของ Office</vt:lpstr>
      <vt:lpstr>8_ชุดรูปแบบของ Office</vt:lpstr>
      <vt:lpstr>1_ชุดรูปแบบของ Office</vt:lpstr>
      <vt:lpstr>2_ชุดรูปแบบของ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หนังสือกรมปศุสัตว์ ที่ กษ 0610.05/ว1825 ลงวันที่ 27 มกราคม 2565  เรื่อง เน้นย้ำมาตรการเฝ้าระวังและควบคุมโรคอหิวาต์แอฟริกาในสุกร </vt:lpstr>
      <vt:lpstr>หนังสือกรมปศุสัตว์ ที่ กษ 0610.05/ว1825 ลงวันที่ 27 มกราคม 2565  เรื่อง เน้นย้ำมาตรการเฝ้าระวังและควบคุมโรคอหิวาต์แอฟริกาในสุกร </vt:lpstr>
      <vt:lpstr>หนังสือกรมปศุสัตว์ ที่ กษ 0610.05/ว1825 ลงวันที่ 27 มกราคม 2565  เรื่อง เน้นย้ำมาตรการเฝ้าระวังและควบคุมโรคอหิวาต์แอฟริกาในสุกร </vt:lpstr>
      <vt:lpstr>หนังสือกรมปศุสัตว์ ที่ กษ 0610.05/ว1825 ลงวันที่ 27 มกราคม 2565  เรื่อง เน้นย้ำมาตรการเฝ้าระวังและควบคุมโรคอหิวาต์แอฟริกาในสุกร </vt:lpstr>
      <vt:lpstr>หนังสือกรมปศุสัตว์ ที่ กษ 0610.05/ว1825 ลงวันที่ 27 มกราคม 2565  เรื่อง เน้นย้ำมาตรการเฝ้าระวังและควบคุมโรคอหิวาต์แอฟริกาในสุกร </vt:lpstr>
      <vt:lpstr>หนังสือกรมปศุสัตว์ ที่ กษ 0610.05/ว1825 ลงวันที่ 27 มกราคม 2565  เรื่อง เน้นย้ำมาตรการเฝ้าระวังและควบคุมโรคอหิวาต์แอฟริกาในสุกร </vt:lpstr>
      <vt:lpstr>หนังสือกรมปศุสัตว์ ที่ กษ 0610.05/ว1825 ลงวันที่ 27 มกราคม 2565  เรื่อง เน้นย้ำมาตรการเฝ้าระวังและควบคุมโรคอหิวาต์แอฟริกาในสุกร </vt:lpstr>
      <vt:lpstr>การเคลื่อนย้ายสุกรหรือซากสุกร</vt:lpstr>
      <vt:lpstr>งานนำเสนอ PowerPoint</vt:lpstr>
      <vt:lpstr>งานนำเสนอ PowerPoint</vt:lpstr>
      <vt:lpstr>แนวทางเพิ่มเติม</vt:lpstr>
      <vt:lpstr>แนวทางเพิ่มเติม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ขอบคุณครับ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sukhum sontiphun</dc:creator>
  <cp:lastModifiedBy>BOSSLONG</cp:lastModifiedBy>
  <cp:revision>64</cp:revision>
  <dcterms:created xsi:type="dcterms:W3CDTF">2021-09-29T04:19:41Z</dcterms:created>
  <dcterms:modified xsi:type="dcterms:W3CDTF">2022-01-28T05:38:25Z</dcterms:modified>
</cp:coreProperties>
</file>