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52" r:id="rId17"/>
  </p:sldMasterIdLst>
  <p:sldIdLst>
    <p:sldId id="256" r:id="rId18"/>
    <p:sldId id="273" r:id="rId19"/>
    <p:sldId id="275" r:id="rId20"/>
    <p:sldId id="257" r:id="rId21"/>
    <p:sldId id="295" r:id="rId22"/>
    <p:sldId id="258" r:id="rId23"/>
    <p:sldId id="303" r:id="rId24"/>
    <p:sldId id="259" r:id="rId25"/>
    <p:sldId id="294" r:id="rId26"/>
    <p:sldId id="264" r:id="rId27"/>
    <p:sldId id="302" r:id="rId28"/>
    <p:sldId id="263" r:id="rId29"/>
    <p:sldId id="300" r:id="rId30"/>
    <p:sldId id="262" r:id="rId31"/>
    <p:sldId id="309" r:id="rId32"/>
    <p:sldId id="261" r:id="rId33"/>
    <p:sldId id="293" r:id="rId34"/>
    <p:sldId id="260" r:id="rId35"/>
    <p:sldId id="301" r:id="rId36"/>
    <p:sldId id="265" r:id="rId37"/>
    <p:sldId id="297" r:id="rId38"/>
    <p:sldId id="268" r:id="rId39"/>
    <p:sldId id="305" r:id="rId40"/>
    <p:sldId id="267" r:id="rId41"/>
    <p:sldId id="296" r:id="rId42"/>
    <p:sldId id="266" r:id="rId43"/>
    <p:sldId id="304" r:id="rId44"/>
    <p:sldId id="269" r:id="rId45"/>
    <p:sldId id="298" r:id="rId46"/>
    <p:sldId id="272" r:id="rId47"/>
    <p:sldId id="306" r:id="rId48"/>
    <p:sldId id="271" r:id="rId49"/>
    <p:sldId id="299" r:id="rId50"/>
    <p:sldId id="270" r:id="rId51"/>
    <p:sldId id="307" r:id="rId52"/>
    <p:sldId id="276" r:id="rId5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6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7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8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19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20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21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22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23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24.xlsx"/><Relationship Id="rId1" Type="http://schemas.openxmlformats.org/officeDocument/2006/relationships/themeOverride" Target="../theme/themeOverride24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25.xlsx"/><Relationship Id="rId1" Type="http://schemas.openxmlformats.org/officeDocument/2006/relationships/themeOverride" Target="../theme/themeOverride25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__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เขต!$C$18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เขต!$B$19:$B$22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เขต!$C$19:$C$22</c:f>
              <c:numCache>
                <c:formatCode>#,##0</c:formatCode>
                <c:ptCount val="4"/>
                <c:pt idx="0">
                  <c:v>188062</c:v>
                </c:pt>
                <c:pt idx="1">
                  <c:v>257762</c:v>
                </c:pt>
                <c:pt idx="2">
                  <c:v>231699</c:v>
                </c:pt>
                <c:pt idx="3">
                  <c:v>232156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เขต!$D$18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เขต!$B$19:$B$22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เขต!$D$19:$D$22</c:f>
              <c:numCache>
                <c:formatCode>#,##0</c:formatCode>
                <c:ptCount val="4"/>
                <c:pt idx="0">
                  <c:v>620620</c:v>
                </c:pt>
                <c:pt idx="1">
                  <c:v>610417</c:v>
                </c:pt>
                <c:pt idx="2">
                  <c:v>584293</c:v>
                </c:pt>
                <c:pt idx="3">
                  <c:v>382706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เขต!$E$18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เขต!$B$19:$B$22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เขต!$E$19:$E$22</c:f>
              <c:numCache>
                <c:formatCode>#,##0</c:formatCode>
                <c:ptCount val="4"/>
                <c:pt idx="0">
                  <c:v>808682</c:v>
                </c:pt>
                <c:pt idx="1">
                  <c:v>868179</c:v>
                </c:pt>
                <c:pt idx="2">
                  <c:v>815992</c:v>
                </c:pt>
                <c:pt idx="3">
                  <c:v>614862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95680"/>
        <c:axId val="93497216"/>
      </c:lineChart>
      <c:catAx>
        <c:axId val="934956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93497216"/>
        <c:crosses val="autoZero"/>
        <c:auto val="1"/>
        <c:lblAlgn val="ctr"/>
        <c:lblOffset val="100"/>
        <c:noMultiLvlLbl val="0"/>
      </c:catAx>
      <c:valAx>
        <c:axId val="9349721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934956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สุพรรณ!$C$16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สุพรรณ!$B$17:$B$20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สุพรรณ!$C$17:$C$20</c:f>
              <c:numCache>
                <c:formatCode>#,##0</c:formatCode>
                <c:ptCount val="4"/>
                <c:pt idx="0">
                  <c:v>55221</c:v>
                </c:pt>
                <c:pt idx="1">
                  <c:v>67754</c:v>
                </c:pt>
                <c:pt idx="2">
                  <c:v>54012</c:v>
                </c:pt>
                <c:pt idx="3">
                  <c:v>49663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สุพรรณ!$D$16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สุพรรณ!$B$17:$B$20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สุพรรณ!$D$17:$D$20</c:f>
              <c:numCache>
                <c:formatCode>#,##0</c:formatCode>
                <c:ptCount val="4"/>
                <c:pt idx="0" formatCode="General">
                  <c:v>6080</c:v>
                </c:pt>
                <c:pt idx="1">
                  <c:v>6555</c:v>
                </c:pt>
                <c:pt idx="2">
                  <c:v>8385</c:v>
                </c:pt>
                <c:pt idx="3">
                  <c:v>7214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สุพรรณ!$E$16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สุพรรณ!$B$17:$B$20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สุพรรณ!$E$17:$E$20</c:f>
              <c:numCache>
                <c:formatCode>#,##0</c:formatCode>
                <c:ptCount val="4"/>
                <c:pt idx="0">
                  <c:v>61301</c:v>
                </c:pt>
                <c:pt idx="1">
                  <c:v>74309</c:v>
                </c:pt>
                <c:pt idx="2">
                  <c:v>62397</c:v>
                </c:pt>
                <c:pt idx="3">
                  <c:v>56877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77888"/>
        <c:axId val="32679424"/>
      </c:lineChart>
      <c:catAx>
        <c:axId val="32677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679424"/>
        <c:crosses val="autoZero"/>
        <c:auto val="1"/>
        <c:lblAlgn val="ctr"/>
        <c:lblOffset val="100"/>
        <c:noMultiLvlLbl val="0"/>
      </c:catAx>
      <c:valAx>
        <c:axId val="3267942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6778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สุพรรณ!$C$3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สุพรรณ!$B$4:$B$7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สุพรรณ!$C$4:$C$7</c:f>
              <c:numCache>
                <c:formatCode>#,##0</c:formatCode>
                <c:ptCount val="4"/>
                <c:pt idx="0">
                  <c:v>10035</c:v>
                </c:pt>
                <c:pt idx="1">
                  <c:v>85574</c:v>
                </c:pt>
                <c:pt idx="2">
                  <c:v>14628</c:v>
                </c:pt>
                <c:pt idx="3">
                  <c:v>18942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สุพรรณ!$D$3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สุพรรณ!$B$4:$B$7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สุพรรณ!$D$4:$D$7</c:f>
              <c:numCache>
                <c:formatCode>#,##0</c:formatCode>
                <c:ptCount val="4"/>
                <c:pt idx="0">
                  <c:v>56961</c:v>
                </c:pt>
                <c:pt idx="1">
                  <c:v>67595</c:v>
                </c:pt>
                <c:pt idx="2">
                  <c:v>69468</c:v>
                </c:pt>
                <c:pt idx="3">
                  <c:v>46335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สุพรรณ!$E$3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สุพรรณ!$B$4:$B$7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สุพรรณ!$E$4:$E$7</c:f>
              <c:numCache>
                <c:formatCode>#,##0</c:formatCode>
                <c:ptCount val="4"/>
                <c:pt idx="0">
                  <c:v>66996</c:v>
                </c:pt>
                <c:pt idx="1">
                  <c:v>153169</c:v>
                </c:pt>
                <c:pt idx="2">
                  <c:v>84096</c:v>
                </c:pt>
                <c:pt idx="3">
                  <c:v>65277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32832"/>
        <c:axId val="32634368"/>
      </c:lineChart>
      <c:catAx>
        <c:axId val="326328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634368"/>
        <c:crosses val="autoZero"/>
        <c:auto val="1"/>
        <c:lblAlgn val="ctr"/>
        <c:lblOffset val="100"/>
        <c:noMultiLvlLbl val="0"/>
      </c:catAx>
      <c:valAx>
        <c:axId val="3263436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6328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สุพรรณ!$C$36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สุพรรณ!$D$35:$G$35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สุพรรณ!$D$36:$G$36</c:f>
              <c:numCache>
                <c:formatCode>#,##0.00</c:formatCode>
                <c:ptCount val="4"/>
                <c:pt idx="0">
                  <c:v>1691.34</c:v>
                </c:pt>
                <c:pt idx="1">
                  <c:v>1709.22</c:v>
                </c:pt>
                <c:pt idx="2">
                  <c:v>1777.61</c:v>
                </c:pt>
                <c:pt idx="3">
                  <c:v>1303.29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สุพรรณ!$C$37</c:f>
              <c:strCache>
                <c:ptCount val="1"/>
                <c:pt idx="0">
                  <c:v>ออก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สุพรรณ!$D$35:$G$35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สุพรรณ!$D$37:$G$37</c:f>
              <c:numCache>
                <c:formatCode>General</c:formatCode>
                <c:ptCount val="4"/>
                <c:pt idx="0">
                  <c:v>489.58</c:v>
                </c:pt>
                <c:pt idx="1">
                  <c:v>561.04</c:v>
                </c:pt>
                <c:pt idx="2">
                  <c:v>592.04</c:v>
                </c:pt>
                <c:pt idx="3">
                  <c:v>506.73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728000"/>
        <c:axId val="33729536"/>
      </c:lineChart>
      <c:catAx>
        <c:axId val="33728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3729536"/>
        <c:crosses val="autoZero"/>
        <c:auto val="1"/>
        <c:lblAlgn val="ctr"/>
        <c:lblOffset val="100"/>
        <c:noMultiLvlLbl val="0"/>
      </c:catAx>
      <c:valAx>
        <c:axId val="33729536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37280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นครปฐม!$C$17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นครปฐม!$B$18:$B$21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นครปฐม!$C$18:$C$21</c:f>
              <c:numCache>
                <c:formatCode>#,##0</c:formatCode>
                <c:ptCount val="4"/>
                <c:pt idx="0">
                  <c:v>9031</c:v>
                </c:pt>
                <c:pt idx="1">
                  <c:v>9828</c:v>
                </c:pt>
                <c:pt idx="2">
                  <c:v>6477</c:v>
                </c:pt>
                <c:pt idx="3">
                  <c:v>5985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นครปฐม!$D$17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นครปฐม!$B$18:$B$21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นครปฐม!$D$18:$D$21</c:f>
              <c:numCache>
                <c:formatCode>#,##0</c:formatCode>
                <c:ptCount val="4"/>
                <c:pt idx="0" formatCode="General">
                  <c:v>480290</c:v>
                </c:pt>
                <c:pt idx="1">
                  <c:v>484720</c:v>
                </c:pt>
                <c:pt idx="2">
                  <c:v>451040</c:v>
                </c:pt>
                <c:pt idx="3">
                  <c:v>276111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นครปฐม!$E$17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cat>
            <c:strRef>
              <c:f>นครปฐม!$B$18:$B$21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นครปฐม!$E$18:$E$21</c:f>
              <c:numCache>
                <c:formatCode>#,##0</c:formatCode>
                <c:ptCount val="4"/>
                <c:pt idx="0">
                  <c:v>489321</c:v>
                </c:pt>
                <c:pt idx="1">
                  <c:v>494548</c:v>
                </c:pt>
                <c:pt idx="2">
                  <c:v>457517</c:v>
                </c:pt>
                <c:pt idx="3">
                  <c:v>282096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630848"/>
        <c:axId val="53632384"/>
      </c:lineChart>
      <c:catAx>
        <c:axId val="536308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53632384"/>
        <c:crosses val="autoZero"/>
        <c:auto val="1"/>
        <c:lblAlgn val="ctr"/>
        <c:lblOffset val="100"/>
        <c:noMultiLvlLbl val="0"/>
      </c:catAx>
      <c:valAx>
        <c:axId val="5363238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536308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นครปฐม!$C$3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นครปฐม!$B$4:$B$7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นครปฐม!$C$4:$C$7</c:f>
              <c:numCache>
                <c:formatCode>#,##0</c:formatCode>
                <c:ptCount val="4"/>
                <c:pt idx="0">
                  <c:v>4095</c:v>
                </c:pt>
                <c:pt idx="1">
                  <c:v>3967</c:v>
                </c:pt>
                <c:pt idx="2">
                  <c:v>5490</c:v>
                </c:pt>
                <c:pt idx="3">
                  <c:v>5770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นครปฐม!$D$3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นครปฐม!$B$4:$B$7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นครปฐม!$D$4:$D$7</c:f>
              <c:numCache>
                <c:formatCode>#,##0</c:formatCode>
                <c:ptCount val="4"/>
                <c:pt idx="0">
                  <c:v>36972</c:v>
                </c:pt>
                <c:pt idx="1">
                  <c:v>34030</c:v>
                </c:pt>
                <c:pt idx="2">
                  <c:v>32288</c:v>
                </c:pt>
                <c:pt idx="3">
                  <c:v>27288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นครปฐม!$E$3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นครปฐม!$B$4:$B$7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นครปฐม!$E$4:$E$7</c:f>
              <c:numCache>
                <c:formatCode>#,##0</c:formatCode>
                <c:ptCount val="4"/>
                <c:pt idx="0">
                  <c:v>41067</c:v>
                </c:pt>
                <c:pt idx="1">
                  <c:v>37997</c:v>
                </c:pt>
                <c:pt idx="2">
                  <c:v>37778</c:v>
                </c:pt>
                <c:pt idx="3">
                  <c:v>33058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200192"/>
        <c:axId val="74201728"/>
      </c:lineChart>
      <c:catAx>
        <c:axId val="74200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74201728"/>
        <c:crosses val="autoZero"/>
        <c:auto val="1"/>
        <c:lblAlgn val="ctr"/>
        <c:lblOffset val="100"/>
        <c:noMultiLvlLbl val="0"/>
      </c:catAx>
      <c:valAx>
        <c:axId val="7420172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742001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นครปฐม!$C$41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นครปฐม!$D$40:$G$40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นครปฐม!$D$41:$G$41</c:f>
              <c:numCache>
                <c:formatCode>#,##0</c:formatCode>
                <c:ptCount val="4"/>
                <c:pt idx="0" formatCode="#,##0.00">
                  <c:v>9151.49</c:v>
                </c:pt>
                <c:pt idx="1">
                  <c:v>9139</c:v>
                </c:pt>
                <c:pt idx="2" formatCode="#,##0.00">
                  <c:v>9934.09</c:v>
                </c:pt>
                <c:pt idx="3" formatCode="#,##0.00">
                  <c:v>9564.15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นครปฐม!$C$42</c:f>
              <c:strCache>
                <c:ptCount val="1"/>
                <c:pt idx="0">
                  <c:v>ออก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นครปฐม!$D$40:$G$40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นครปฐม!$D$42:$G$42</c:f>
              <c:numCache>
                <c:formatCode>#,##0.00</c:formatCode>
                <c:ptCount val="4"/>
                <c:pt idx="0">
                  <c:v>45839.35</c:v>
                </c:pt>
                <c:pt idx="1">
                  <c:v>45229.27</c:v>
                </c:pt>
                <c:pt idx="2">
                  <c:v>47947.43</c:v>
                </c:pt>
                <c:pt idx="3">
                  <c:v>39655.57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927360"/>
        <c:axId val="144963840"/>
      </c:lineChart>
      <c:catAx>
        <c:axId val="144927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4963840"/>
        <c:crosses val="autoZero"/>
        <c:auto val="1"/>
        <c:lblAlgn val="ctr"/>
        <c:lblOffset val="100"/>
        <c:noMultiLvlLbl val="0"/>
      </c:catAx>
      <c:valAx>
        <c:axId val="144963840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49273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ประจวบ!$C$15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ประจวบ!$B$16:$B$19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ประจวบ!$C$16:$C$19</c:f>
              <c:numCache>
                <c:formatCode>#,##0</c:formatCode>
                <c:ptCount val="4"/>
                <c:pt idx="0">
                  <c:v>5382</c:v>
                </c:pt>
                <c:pt idx="1">
                  <c:v>6637</c:v>
                </c:pt>
                <c:pt idx="2">
                  <c:v>11786</c:v>
                </c:pt>
                <c:pt idx="3">
                  <c:v>11954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ประจวบ!$D$15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ประจวบ!$B$16:$B$19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ประจวบ!$D$16:$D$19</c:f>
              <c:numCache>
                <c:formatCode>#,##0</c:formatCode>
                <c:ptCount val="4"/>
                <c:pt idx="0" formatCode="General">
                  <c:v>5162</c:v>
                </c:pt>
                <c:pt idx="1">
                  <c:v>6182</c:v>
                </c:pt>
                <c:pt idx="2">
                  <c:v>6581</c:v>
                </c:pt>
                <c:pt idx="3">
                  <c:v>3630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ประจวบ!$E$15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ประจวบ!$B$16:$B$19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ประจวบ!$E$16:$E$19</c:f>
              <c:numCache>
                <c:formatCode>#,##0</c:formatCode>
                <c:ptCount val="4"/>
                <c:pt idx="0">
                  <c:v>10544</c:v>
                </c:pt>
                <c:pt idx="1">
                  <c:v>12819</c:v>
                </c:pt>
                <c:pt idx="2">
                  <c:v>18367</c:v>
                </c:pt>
                <c:pt idx="3">
                  <c:v>15584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829056"/>
        <c:axId val="144839040"/>
      </c:lineChart>
      <c:catAx>
        <c:axId val="144829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4839040"/>
        <c:crosses val="autoZero"/>
        <c:auto val="1"/>
        <c:lblAlgn val="ctr"/>
        <c:lblOffset val="100"/>
        <c:noMultiLvlLbl val="0"/>
      </c:catAx>
      <c:valAx>
        <c:axId val="14483904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48290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ประจวบ!$C$3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ประจวบ!$B$4:$B$7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ประจวบ!$C$4:$C$7</c:f>
              <c:numCache>
                <c:formatCode>#,##0</c:formatCode>
                <c:ptCount val="4"/>
                <c:pt idx="0">
                  <c:v>3630</c:v>
                </c:pt>
                <c:pt idx="1">
                  <c:v>11928</c:v>
                </c:pt>
                <c:pt idx="2">
                  <c:v>5090</c:v>
                </c:pt>
                <c:pt idx="3">
                  <c:v>3216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ประจวบ!$D$3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ประจวบ!$B$4:$B$7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ประจวบ!$D$4:$D$7</c:f>
              <c:numCache>
                <c:formatCode>#,##0</c:formatCode>
                <c:ptCount val="4"/>
                <c:pt idx="0">
                  <c:v>17283</c:v>
                </c:pt>
                <c:pt idx="1">
                  <c:v>21339</c:v>
                </c:pt>
                <c:pt idx="2">
                  <c:v>15823</c:v>
                </c:pt>
                <c:pt idx="3">
                  <c:v>14247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ประจวบ!$E$3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ประจวบ!$B$4:$B$7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ประจวบ!$E$4:$E$7</c:f>
              <c:numCache>
                <c:formatCode>#,##0</c:formatCode>
                <c:ptCount val="4"/>
                <c:pt idx="0">
                  <c:v>20913</c:v>
                </c:pt>
                <c:pt idx="1">
                  <c:v>33267</c:v>
                </c:pt>
                <c:pt idx="2">
                  <c:v>20913</c:v>
                </c:pt>
                <c:pt idx="3">
                  <c:v>17463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046144"/>
        <c:axId val="145056128"/>
      </c:lineChart>
      <c:catAx>
        <c:axId val="145046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5056128"/>
        <c:crosses val="autoZero"/>
        <c:auto val="1"/>
        <c:lblAlgn val="ctr"/>
        <c:lblOffset val="100"/>
        <c:noMultiLvlLbl val="0"/>
      </c:catAx>
      <c:valAx>
        <c:axId val="14505612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50461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ประจวบ!$C$33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ประจวบ!$D$32:$G$32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ประจวบ!$D$33:$G$33</c:f>
              <c:numCache>
                <c:formatCode>#,##0.00</c:formatCode>
                <c:ptCount val="4"/>
                <c:pt idx="0">
                  <c:v>1289.47</c:v>
                </c:pt>
                <c:pt idx="1">
                  <c:v>1219.24</c:v>
                </c:pt>
                <c:pt idx="2">
                  <c:v>1316.25</c:v>
                </c:pt>
                <c:pt idx="3" formatCode="General">
                  <c:v>975.4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ประจวบ!$C$34</c:f>
              <c:strCache>
                <c:ptCount val="1"/>
                <c:pt idx="0">
                  <c:v>ออก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ประจวบ!$D$32:$G$32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ประจวบ!$D$34:$G$34</c:f>
              <c:numCache>
                <c:formatCode>General</c:formatCode>
                <c:ptCount val="4"/>
                <c:pt idx="0">
                  <c:v>500.9</c:v>
                </c:pt>
                <c:pt idx="1">
                  <c:v>471.6</c:v>
                </c:pt>
                <c:pt idx="2">
                  <c:v>558</c:v>
                </c:pt>
                <c:pt idx="3">
                  <c:v>400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568704"/>
        <c:axId val="146570240"/>
      </c:lineChart>
      <c:catAx>
        <c:axId val="146568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6570240"/>
        <c:crosses val="autoZero"/>
        <c:auto val="1"/>
        <c:lblAlgn val="ctr"/>
        <c:lblOffset val="100"/>
        <c:noMultiLvlLbl val="0"/>
      </c:catAx>
      <c:valAx>
        <c:axId val="146570240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65687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เพชรบุรี!$C$15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เพชรบุรี!$B$16:$B$19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เพชรบุรี!$C$16:$C$19</c:f>
              <c:numCache>
                <c:formatCode>#,##0</c:formatCode>
                <c:ptCount val="4"/>
                <c:pt idx="0">
                  <c:v>4899</c:v>
                </c:pt>
                <c:pt idx="1">
                  <c:v>9262</c:v>
                </c:pt>
                <c:pt idx="2">
                  <c:v>8081</c:v>
                </c:pt>
                <c:pt idx="3">
                  <c:v>9370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เพชรบุรี!$D$15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เพชรบุรี!$B$16:$B$19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เพชรบุรี!$D$16:$D$19</c:f>
              <c:numCache>
                <c:formatCode>#,##0</c:formatCode>
                <c:ptCount val="4"/>
                <c:pt idx="0" formatCode="General">
                  <c:v>6060</c:v>
                </c:pt>
                <c:pt idx="1">
                  <c:v>7455</c:v>
                </c:pt>
                <c:pt idx="2">
                  <c:v>5046</c:v>
                </c:pt>
                <c:pt idx="3">
                  <c:v>4426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เพชรบุรี!$E$15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เพชรบุรี!$B$16:$B$19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เพชรบุรี!$E$16:$E$19</c:f>
              <c:numCache>
                <c:formatCode>#,##0</c:formatCode>
                <c:ptCount val="4"/>
                <c:pt idx="0">
                  <c:v>10959</c:v>
                </c:pt>
                <c:pt idx="1">
                  <c:v>16717</c:v>
                </c:pt>
                <c:pt idx="2">
                  <c:v>13127</c:v>
                </c:pt>
                <c:pt idx="3">
                  <c:v>13796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710528"/>
        <c:axId val="146712064"/>
      </c:lineChart>
      <c:catAx>
        <c:axId val="146710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6712064"/>
        <c:crosses val="autoZero"/>
        <c:auto val="1"/>
        <c:lblAlgn val="ctr"/>
        <c:lblOffset val="100"/>
        <c:noMultiLvlLbl val="0"/>
      </c:catAx>
      <c:valAx>
        <c:axId val="14671206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67105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เขต!$C$3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เขต!$B$4:$B$7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เขต!$C$4:$C$7</c:f>
              <c:numCache>
                <c:formatCode>#,##0</c:formatCode>
                <c:ptCount val="4"/>
                <c:pt idx="0">
                  <c:v>111077</c:v>
                </c:pt>
                <c:pt idx="1">
                  <c:v>239477</c:v>
                </c:pt>
                <c:pt idx="2">
                  <c:v>164183</c:v>
                </c:pt>
                <c:pt idx="3">
                  <c:v>134669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เขต!$D$3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เขต!$B$4:$B$7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เขต!$D$4:$D$7</c:f>
              <c:numCache>
                <c:formatCode>#,##0</c:formatCode>
                <c:ptCount val="4"/>
                <c:pt idx="0">
                  <c:v>493111</c:v>
                </c:pt>
                <c:pt idx="1">
                  <c:v>487268</c:v>
                </c:pt>
                <c:pt idx="2">
                  <c:v>469148</c:v>
                </c:pt>
                <c:pt idx="3">
                  <c:v>372802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เขต!$E$3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เขต!$B$4:$B$7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เขต!$E$4:$E$7</c:f>
              <c:numCache>
                <c:formatCode>#,##0</c:formatCode>
                <c:ptCount val="4"/>
                <c:pt idx="0">
                  <c:v>604188</c:v>
                </c:pt>
                <c:pt idx="1">
                  <c:v>726745</c:v>
                </c:pt>
                <c:pt idx="2">
                  <c:v>633331</c:v>
                </c:pt>
                <c:pt idx="3">
                  <c:v>507471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108736"/>
        <c:axId val="97110272"/>
      </c:lineChart>
      <c:catAx>
        <c:axId val="97108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97110272"/>
        <c:crosses val="autoZero"/>
        <c:auto val="1"/>
        <c:lblAlgn val="ctr"/>
        <c:lblOffset val="100"/>
        <c:noMultiLvlLbl val="0"/>
      </c:catAx>
      <c:valAx>
        <c:axId val="97110272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971087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เพชรบุรี!$C$3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เพชรบุรี!$B$4:$B$7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เพชรบุรี!$C$4:$C$7</c:f>
              <c:numCache>
                <c:formatCode>#,##0</c:formatCode>
                <c:ptCount val="4"/>
                <c:pt idx="0">
                  <c:v>15710</c:v>
                </c:pt>
                <c:pt idx="1">
                  <c:v>15345</c:v>
                </c:pt>
                <c:pt idx="2">
                  <c:v>11614</c:v>
                </c:pt>
                <c:pt idx="3" formatCode="General">
                  <c:v>24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เพชรบุรี!$D$3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เพชรบุรี!$B$4:$B$7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เพชรบุรี!$D$4:$D$7</c:f>
              <c:numCache>
                <c:formatCode>#,##0</c:formatCode>
                <c:ptCount val="4"/>
                <c:pt idx="0">
                  <c:v>19588</c:v>
                </c:pt>
                <c:pt idx="1">
                  <c:v>13584</c:v>
                </c:pt>
                <c:pt idx="2">
                  <c:v>13764</c:v>
                </c:pt>
                <c:pt idx="3">
                  <c:v>10543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เพชรบุรี!$E$3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เพชรบุรี!$B$4:$B$7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เพชรบุรี!$E$4:$E$7</c:f>
              <c:numCache>
                <c:formatCode>#,##0</c:formatCode>
                <c:ptCount val="4"/>
                <c:pt idx="0">
                  <c:v>35298</c:v>
                </c:pt>
                <c:pt idx="1">
                  <c:v>28929</c:v>
                </c:pt>
                <c:pt idx="2">
                  <c:v>25378</c:v>
                </c:pt>
                <c:pt idx="3">
                  <c:v>10567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972672"/>
        <c:axId val="146974208"/>
      </c:lineChart>
      <c:catAx>
        <c:axId val="146972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6974208"/>
        <c:crosses val="autoZero"/>
        <c:auto val="1"/>
        <c:lblAlgn val="ctr"/>
        <c:lblOffset val="100"/>
        <c:noMultiLvlLbl val="0"/>
      </c:catAx>
      <c:valAx>
        <c:axId val="14697420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69726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เพชรบุรี!$C$42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เพชรบุรี!$D$41:$G$41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เพชรบุรี!$D$42:$G$42</c:f>
              <c:numCache>
                <c:formatCode>General</c:formatCode>
                <c:ptCount val="4"/>
                <c:pt idx="0">
                  <c:v>801.6</c:v>
                </c:pt>
                <c:pt idx="1">
                  <c:v>750.64</c:v>
                </c:pt>
                <c:pt idx="2">
                  <c:v>971.82</c:v>
                </c:pt>
                <c:pt idx="3">
                  <c:v>760.35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170816"/>
        <c:axId val="147172352"/>
      </c:lineChart>
      <c:catAx>
        <c:axId val="147170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7172352"/>
        <c:crosses val="autoZero"/>
        <c:auto val="1"/>
        <c:lblAlgn val="ctr"/>
        <c:lblOffset val="100"/>
        <c:noMultiLvlLbl val="0"/>
      </c:catAx>
      <c:valAx>
        <c:axId val="147172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71708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สมุทรสาคร!$C$11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8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สมุทรสาคร!$B$12:$B$15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สมุทรสาคร!$C$12:$C$15</c:f>
              <c:numCache>
                <c:formatCode>#,##0</c:formatCode>
                <c:ptCount val="4"/>
                <c:pt idx="0">
                  <c:v>9320</c:v>
                </c:pt>
                <c:pt idx="1">
                  <c:v>7615</c:v>
                </c:pt>
                <c:pt idx="2">
                  <c:v>5834</c:v>
                </c:pt>
                <c:pt idx="3">
                  <c:v>4261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362944"/>
        <c:axId val="147364480"/>
      </c:lineChart>
      <c:catAx>
        <c:axId val="147362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7364480"/>
        <c:crosses val="autoZero"/>
        <c:auto val="1"/>
        <c:lblAlgn val="ctr"/>
        <c:lblOffset val="100"/>
        <c:noMultiLvlLbl val="0"/>
      </c:catAx>
      <c:valAx>
        <c:axId val="14736448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73629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สมุทรสาคร!$C$25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สมุทรสาคร!$D$24:$G$24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สมุทรสาคร!$D$25:$G$25</c:f>
              <c:numCache>
                <c:formatCode>#,##0.00</c:formatCode>
                <c:ptCount val="4"/>
                <c:pt idx="0">
                  <c:v>10807.33</c:v>
                </c:pt>
                <c:pt idx="1">
                  <c:v>11456.16</c:v>
                </c:pt>
                <c:pt idx="2">
                  <c:v>12048.08</c:v>
                </c:pt>
                <c:pt idx="3">
                  <c:v>9862.4500000000007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สมุทรสาคร!$C$26</c:f>
              <c:strCache>
                <c:ptCount val="1"/>
                <c:pt idx="0">
                  <c:v>ออก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สมุทรสาคร!$D$24:$G$24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สมุทรสาคร!$D$26:$G$26</c:f>
              <c:numCache>
                <c:formatCode>#,##0.00</c:formatCode>
                <c:ptCount val="4"/>
                <c:pt idx="0">
                  <c:v>5425.46</c:v>
                </c:pt>
                <c:pt idx="1">
                  <c:v>5862.42</c:v>
                </c:pt>
                <c:pt idx="2">
                  <c:v>7008.06</c:v>
                </c:pt>
                <c:pt idx="3">
                  <c:v>4113.3900000000003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691776"/>
        <c:axId val="147701760"/>
      </c:lineChart>
      <c:catAx>
        <c:axId val="147691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7701760"/>
        <c:crosses val="autoZero"/>
        <c:auto val="1"/>
        <c:lblAlgn val="ctr"/>
        <c:lblOffset val="100"/>
        <c:noMultiLvlLbl val="0"/>
      </c:catAx>
      <c:valAx>
        <c:axId val="147701760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76917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สมุทรสงคราม!$C$3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สมุทรสงคราม!$B$4:$B$7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สมุทรสงคราม!$C$4:$C$7</c:f>
              <c:numCache>
                <c:formatCode>General</c:formatCode>
                <c:ptCount val="4"/>
                <c:pt idx="0">
                  <c:v>25</c:v>
                </c:pt>
                <c:pt idx="1">
                  <c:v>6</c:v>
                </c:pt>
                <c:pt idx="2">
                  <c:v>75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777408"/>
        <c:axId val="147778944"/>
      </c:lineChart>
      <c:catAx>
        <c:axId val="147777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7778944"/>
        <c:crosses val="autoZero"/>
        <c:auto val="1"/>
        <c:lblAlgn val="ctr"/>
        <c:lblOffset val="100"/>
        <c:noMultiLvlLbl val="0"/>
      </c:catAx>
      <c:valAx>
        <c:axId val="147778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77774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สมุทรสงคราม!$C$24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สมุทรสงคราม!$D$23:$G$23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สมุทรสงคราม!$D$24:$G$24</c:f>
              <c:numCache>
                <c:formatCode>General</c:formatCode>
                <c:ptCount val="4"/>
                <c:pt idx="0">
                  <c:v>594.16999999999996</c:v>
                </c:pt>
                <c:pt idx="1">
                  <c:v>582.83000000000004</c:v>
                </c:pt>
                <c:pt idx="2">
                  <c:v>524.75</c:v>
                </c:pt>
                <c:pt idx="3">
                  <c:v>502.87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010880"/>
        <c:axId val="148012416"/>
      </c:lineChart>
      <c:catAx>
        <c:axId val="148010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8012416"/>
        <c:crosses val="autoZero"/>
        <c:auto val="1"/>
        <c:lblAlgn val="ctr"/>
        <c:lblOffset val="100"/>
        <c:noMultiLvlLbl val="0"/>
      </c:catAx>
      <c:valAx>
        <c:axId val="148012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480108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เขต!$C$38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เขต!$D$37:$G$37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เขต!$D$38:$G$38</c:f>
              <c:numCache>
                <c:formatCode>#,##0.00</c:formatCode>
                <c:ptCount val="4"/>
                <c:pt idx="0">
                  <c:v>26981.05</c:v>
                </c:pt>
                <c:pt idx="1">
                  <c:v>27387.77</c:v>
                </c:pt>
                <c:pt idx="2">
                  <c:v>29414.83</c:v>
                </c:pt>
                <c:pt idx="3">
                  <c:v>25259.15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เขต!$C$39</c:f>
              <c:strCache>
                <c:ptCount val="1"/>
                <c:pt idx="0">
                  <c:v>ออก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เขต!$D$37:$G$37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เขต!$D$39:$G$39</c:f>
              <c:numCache>
                <c:formatCode>#,##0.00</c:formatCode>
                <c:ptCount val="4"/>
                <c:pt idx="0">
                  <c:v>64283.48</c:v>
                </c:pt>
                <c:pt idx="1">
                  <c:v>63920.35</c:v>
                </c:pt>
                <c:pt idx="2">
                  <c:v>69395.14</c:v>
                </c:pt>
                <c:pt idx="3">
                  <c:v>54738.2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183808"/>
        <c:axId val="30185344"/>
      </c:lineChart>
      <c:catAx>
        <c:axId val="301838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0185344"/>
        <c:crosses val="autoZero"/>
        <c:auto val="1"/>
        <c:lblAlgn val="ctr"/>
        <c:lblOffset val="100"/>
        <c:noMultiLvlLbl val="0"/>
      </c:catAx>
      <c:valAx>
        <c:axId val="30185344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01838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393501251183732"/>
          <c:y val="0.16369987496938684"/>
          <c:w val="0.57592520584132623"/>
          <c:h val="0.58652182879828829"/>
        </c:manualLayout>
      </c:layout>
      <c:lineChart>
        <c:grouping val="standard"/>
        <c:varyColors val="0"/>
        <c:ser>
          <c:idx val="0"/>
          <c:order val="0"/>
          <c:tx>
            <c:strRef>
              <c:f>ราชบุรี!$B$2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ราชบุรี!$A$3:$A$6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ราชบุรี!$B$3:$B$6</c:f>
              <c:numCache>
                <c:formatCode>#,##0</c:formatCode>
                <c:ptCount val="4"/>
                <c:pt idx="0">
                  <c:v>43735</c:v>
                </c:pt>
                <c:pt idx="1">
                  <c:v>61821</c:v>
                </c:pt>
                <c:pt idx="2">
                  <c:v>57352</c:v>
                </c:pt>
                <c:pt idx="3">
                  <c:v>58338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ราชบุรี!$C$2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ราชบุรี!$A$3:$A$6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ราชบุรี!$C$3:$C$6</c:f>
              <c:numCache>
                <c:formatCode>#,##0</c:formatCode>
                <c:ptCount val="4"/>
                <c:pt idx="0">
                  <c:v>277532</c:v>
                </c:pt>
                <c:pt idx="1">
                  <c:v>266860</c:v>
                </c:pt>
                <c:pt idx="2">
                  <c:v>249736</c:v>
                </c:pt>
                <c:pt idx="3">
                  <c:v>209189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ราชบุรี!$D$2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ราชบุรี!$A$3:$A$6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ราชบุรี!$D$3:$D$6</c:f>
              <c:numCache>
                <c:formatCode>#,##0</c:formatCode>
                <c:ptCount val="4"/>
                <c:pt idx="0">
                  <c:v>321267</c:v>
                </c:pt>
                <c:pt idx="1">
                  <c:v>328681</c:v>
                </c:pt>
                <c:pt idx="2">
                  <c:v>307088</c:v>
                </c:pt>
                <c:pt idx="3">
                  <c:v>267527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327936"/>
        <c:axId val="32337920"/>
      </c:lineChart>
      <c:catAx>
        <c:axId val="323279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337920"/>
        <c:crosses val="autoZero"/>
        <c:auto val="1"/>
        <c:lblAlgn val="ctr"/>
        <c:lblOffset val="100"/>
        <c:noMultiLvlLbl val="0"/>
      </c:catAx>
      <c:valAx>
        <c:axId val="3233792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32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974526639897148"/>
          <c:y val="2.930555555555555E-2"/>
          <c:w val="0.20025473360102847"/>
          <c:h val="0.38583333333333331"/>
        </c:manualLayout>
      </c:layout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846214205505287"/>
          <c:y val="0.14726073796678418"/>
          <c:w val="0.56667569661725925"/>
          <c:h val="0.64501572995954382"/>
        </c:manualLayout>
      </c:layout>
      <c:lineChart>
        <c:grouping val="standard"/>
        <c:varyColors val="0"/>
        <c:ser>
          <c:idx val="0"/>
          <c:order val="0"/>
          <c:tx>
            <c:strRef>
              <c:f>ราชบุรี!$B$14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ราชบุรี!$A$15:$A$18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ราชบุรี!$B$15:$B$18</c:f>
              <c:numCache>
                <c:formatCode>General</c:formatCode>
                <c:ptCount val="4"/>
                <c:pt idx="0" formatCode="#,##0">
                  <c:v>59270</c:v>
                </c:pt>
                <c:pt idx="1">
                  <c:v>67975</c:v>
                </c:pt>
                <c:pt idx="2">
                  <c:v>63130</c:v>
                </c:pt>
                <c:pt idx="3">
                  <c:v>62841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ราชบุรี!$C$14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ราชบุรี!$A$15:$A$18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ราชบุรี!$C$15:$C$18</c:f>
              <c:numCache>
                <c:formatCode>General</c:formatCode>
                <c:ptCount val="4"/>
                <c:pt idx="0" formatCode="#,##0">
                  <c:v>86852</c:v>
                </c:pt>
                <c:pt idx="1">
                  <c:v>70408</c:v>
                </c:pt>
                <c:pt idx="2">
                  <c:v>73654</c:v>
                </c:pt>
                <c:pt idx="3">
                  <c:v>62041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ราชบุรี!$D$14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6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ราชบุรี!$A$15:$A$18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ราชบุรี!$D$15:$D$18</c:f>
              <c:numCache>
                <c:formatCode>General</c:formatCode>
                <c:ptCount val="4"/>
                <c:pt idx="0" formatCode="#,##0">
                  <c:v>146122</c:v>
                </c:pt>
                <c:pt idx="1">
                  <c:v>138383</c:v>
                </c:pt>
                <c:pt idx="2">
                  <c:v>136784</c:v>
                </c:pt>
                <c:pt idx="3">
                  <c:v>124882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369664"/>
        <c:axId val="31806208"/>
      </c:lineChart>
      <c:catAx>
        <c:axId val="32369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1806208"/>
        <c:crosses val="autoZero"/>
        <c:auto val="1"/>
        <c:lblAlgn val="ctr"/>
        <c:lblOffset val="100"/>
        <c:noMultiLvlLbl val="0"/>
      </c:catAx>
      <c:valAx>
        <c:axId val="3180620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3696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ราชบุรี!$B$29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ราชบุรี!$C$28:$F$28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ราชบุรี!$C$29:$F$29</c:f>
              <c:numCache>
                <c:formatCode>#,##0.00</c:formatCode>
                <c:ptCount val="4"/>
                <c:pt idx="0">
                  <c:v>1686.46</c:v>
                </c:pt>
                <c:pt idx="1">
                  <c:v>1589.67</c:v>
                </c:pt>
                <c:pt idx="2">
                  <c:v>1622.55</c:v>
                </c:pt>
                <c:pt idx="3">
                  <c:v>1335.85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ราชบุรี!$B$30</c:f>
              <c:strCache>
                <c:ptCount val="1"/>
                <c:pt idx="0">
                  <c:v>ออก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ราชบุรี!$C$28:$F$28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ราชบุรี!$C$30:$F$30</c:f>
              <c:numCache>
                <c:formatCode>#,##0.00</c:formatCode>
                <c:ptCount val="4"/>
                <c:pt idx="0">
                  <c:v>9090.36</c:v>
                </c:pt>
                <c:pt idx="1">
                  <c:v>8982.44</c:v>
                </c:pt>
                <c:pt idx="2">
                  <c:v>10298.02</c:v>
                </c:pt>
                <c:pt idx="3">
                  <c:v>8343.92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109696"/>
        <c:axId val="32111232"/>
      </c:lineChart>
      <c:catAx>
        <c:axId val="321096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111232"/>
        <c:crosses val="autoZero"/>
        <c:auto val="1"/>
        <c:lblAlgn val="ctr"/>
        <c:lblOffset val="100"/>
        <c:noMultiLvlLbl val="0"/>
      </c:catAx>
      <c:valAx>
        <c:axId val="32111232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1096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กาญจนบุรี!$C$16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กาญจนบุรี!$B$17:$B$20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กาญจนบุรี!$C$17:$C$20</c:f>
              <c:numCache>
                <c:formatCode>#,##0</c:formatCode>
                <c:ptCount val="4"/>
                <c:pt idx="0">
                  <c:v>54259</c:v>
                </c:pt>
                <c:pt idx="1">
                  <c:v>96306</c:v>
                </c:pt>
                <c:pt idx="2">
                  <c:v>88213</c:v>
                </c:pt>
                <c:pt idx="3">
                  <c:v>92343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กาญจนบุรี!$D$16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กาญจนบุรี!$B$17:$B$20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กาญจนบุรี!$D$17:$D$20</c:f>
              <c:numCache>
                <c:formatCode>#,##0</c:formatCode>
                <c:ptCount val="4"/>
                <c:pt idx="0">
                  <c:v>26856</c:v>
                </c:pt>
                <c:pt idx="1">
                  <c:v>27482</c:v>
                </c:pt>
                <c:pt idx="2">
                  <c:v>33753</c:v>
                </c:pt>
                <c:pt idx="3">
                  <c:v>25023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กาญจนบุรี!$E$16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กาญจนบุรี!$B$17:$B$20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กาญจนบุรี!$E$17:$E$20</c:f>
              <c:numCache>
                <c:formatCode>#,##0</c:formatCode>
                <c:ptCount val="4"/>
                <c:pt idx="0">
                  <c:v>81115</c:v>
                </c:pt>
                <c:pt idx="1">
                  <c:v>123788</c:v>
                </c:pt>
                <c:pt idx="2">
                  <c:v>121966</c:v>
                </c:pt>
                <c:pt idx="3">
                  <c:v>117366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283648"/>
        <c:axId val="32297728"/>
      </c:lineChart>
      <c:catAx>
        <c:axId val="32283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297728"/>
        <c:crosses val="autoZero"/>
        <c:auto val="1"/>
        <c:lblAlgn val="ctr"/>
        <c:lblOffset val="100"/>
        <c:noMultiLvlLbl val="0"/>
      </c:catAx>
      <c:valAx>
        <c:axId val="3229772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2836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กาญจนบุรี!$C$3</c:f>
              <c:strCache>
                <c:ptCount val="1"/>
                <c:pt idx="0">
                  <c:v>เลี้ยง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กาญจนบุรี!$B$4:$B$7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กาญจนบุรี!$C$4:$C$7</c:f>
              <c:numCache>
                <c:formatCode>#,##0</c:formatCode>
                <c:ptCount val="4"/>
                <c:pt idx="0">
                  <c:v>33872</c:v>
                </c:pt>
                <c:pt idx="1">
                  <c:v>60842</c:v>
                </c:pt>
                <c:pt idx="2">
                  <c:v>70009</c:v>
                </c:pt>
                <c:pt idx="3">
                  <c:v>48379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กาญจนบุรี!$D$3</c:f>
              <c:strCache>
                <c:ptCount val="1"/>
                <c:pt idx="0">
                  <c:v>เข้าโรงฆ่า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กาญจนบุรี!$B$4:$B$7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กาญจนบุรี!$D$4:$D$7</c:f>
              <c:numCache>
                <c:formatCode>#,##0</c:formatCode>
                <c:ptCount val="4"/>
                <c:pt idx="0">
                  <c:v>84750</c:v>
                </c:pt>
                <c:pt idx="1">
                  <c:v>83854</c:v>
                </c:pt>
                <c:pt idx="2">
                  <c:v>87994</c:v>
                </c:pt>
                <c:pt idx="3">
                  <c:v>65200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กาญจนบุรี!$E$3</c:f>
              <c:strCache>
                <c:ptCount val="1"/>
                <c:pt idx="0">
                  <c:v>รวม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กาญจนบุรี!$B$4:$B$7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กาญจนบุรี!$E$4:$E$7</c:f>
              <c:numCache>
                <c:formatCode>#,##0</c:formatCode>
                <c:ptCount val="4"/>
                <c:pt idx="0">
                  <c:v>118622</c:v>
                </c:pt>
                <c:pt idx="1">
                  <c:v>144696</c:v>
                </c:pt>
                <c:pt idx="2">
                  <c:v>158003</c:v>
                </c:pt>
                <c:pt idx="3">
                  <c:v>113579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377856"/>
        <c:axId val="32387840"/>
      </c:lineChart>
      <c:catAx>
        <c:axId val="32377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387840"/>
        <c:crosses val="autoZero"/>
        <c:auto val="1"/>
        <c:lblAlgn val="ctr"/>
        <c:lblOffset val="100"/>
        <c:noMultiLvlLbl val="0"/>
      </c:catAx>
      <c:valAx>
        <c:axId val="3238784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3778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กาญจนบุรี!$C$42</c:f>
              <c:strCache>
                <c:ptCount val="1"/>
                <c:pt idx="0">
                  <c:v>เข้า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กาญจนบุรี!$D$41:$G$41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กาญจนบุรี!$D$42:$G$42</c:f>
              <c:numCache>
                <c:formatCode>General</c:formatCode>
                <c:ptCount val="4"/>
                <c:pt idx="0">
                  <c:v>959.19</c:v>
                </c:pt>
                <c:pt idx="1">
                  <c:v>941.01</c:v>
                </c:pt>
                <c:pt idx="2" formatCode="#,##0.00">
                  <c:v>1219.68</c:v>
                </c:pt>
                <c:pt idx="3">
                  <c:v>954.79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กาญจนบุรี!$C$43</c:f>
              <c:strCache>
                <c:ptCount val="1"/>
                <c:pt idx="0">
                  <c:v>ออก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2000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กาญจนบุรี!$D$41:$G$41</c:f>
              <c:strCache>
                <c:ptCount val="4"/>
                <c:pt idx="0">
                  <c:v> ต.ค. 64</c:v>
                </c:pt>
                <c:pt idx="1">
                  <c:v> พ.ย. 64</c:v>
                </c:pt>
                <c:pt idx="2">
                  <c:v> ธ.ค. 64</c:v>
                </c:pt>
                <c:pt idx="3">
                  <c:v> 1-28 ม.ค. 65</c:v>
                </c:pt>
              </c:strCache>
            </c:strRef>
          </c:cat>
          <c:val>
            <c:numRef>
              <c:f>กาญจนบุรี!$D$43:$G$43</c:f>
              <c:numCache>
                <c:formatCode>#,##0.00</c:formatCode>
                <c:ptCount val="4"/>
                <c:pt idx="0">
                  <c:v>2937.83</c:v>
                </c:pt>
                <c:pt idx="1">
                  <c:v>2813.58</c:v>
                </c:pt>
                <c:pt idx="2">
                  <c:v>2991.59</c:v>
                </c:pt>
                <c:pt idx="3">
                  <c:v>1718.59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880512"/>
        <c:axId val="32882048"/>
      </c:lineChart>
      <c:catAx>
        <c:axId val="32880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882048"/>
        <c:crosses val="autoZero"/>
        <c:auto val="1"/>
        <c:lblAlgn val="ctr"/>
        <c:lblOffset val="100"/>
        <c:noMultiLvlLbl val="0"/>
      </c:catAx>
      <c:valAx>
        <c:axId val="32882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28805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>
              <a:latin typeface="TH SarabunPSK" pitchFamily="34" charset="-34"/>
              <a:cs typeface="TH SarabunPSK" pitchFamily="34" charset="-34"/>
            </a:defRPr>
          </a:pPr>
          <a:endParaRPr lang="th-TH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0.04762</cdr:x>
      <cdr:y>0</cdr:y>
    </cdr:from>
    <cdr:to>
      <cdr:x>0.31746</cdr:x>
      <cdr:y>0.11602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-1700808"/>
          <a:ext cx="12241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h-TH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rPr>
            <a:t>จำนวน(ตัว)</a:t>
          </a:r>
          <a:endParaRPr lang="th-TH" sz="2400" b="1" dirty="0">
            <a:solidFill>
              <a:srgbClr val="FF0000"/>
            </a:solidFill>
            <a:latin typeface="TH SarabunPSK" pitchFamily="34" charset="-34"/>
            <a:cs typeface="TH SarabunPSK" pitchFamily="34" charset="-34"/>
          </a:endParaRPr>
        </a:p>
      </cdr:txBody>
    </cdr:sp>
  </cdr:relSizeAnchor>
  <cdr:relSizeAnchor xmlns:cdr="http://schemas.openxmlformats.org/drawingml/2006/chartDrawing">
    <cdr:from>
      <cdr:x>0.80952</cdr:x>
      <cdr:y>0.67292</cdr:y>
    </cdr:from>
    <cdr:to>
      <cdr:x>0.98413</cdr:x>
      <cdr:y>0.77792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672408" y="2088232"/>
          <a:ext cx="792088" cy="325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rPr>
            <a:t>เดือน</a:t>
          </a:r>
          <a:endParaRPr lang="th-TH" sz="2400" b="1" dirty="0">
            <a:solidFill>
              <a:srgbClr val="FF0000"/>
            </a:solidFill>
            <a:latin typeface="TH SarabunPSK" pitchFamily="34" charset="-34"/>
            <a:cs typeface="TH SarabunPSK" pitchFamily="34" charset="-3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0.77886</cdr:x>
      <cdr:y>0.73171</cdr:y>
    </cdr:from>
    <cdr:to>
      <cdr:x>0.97357</cdr:x>
      <cdr:y>0.85049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8352" y="2160240"/>
          <a:ext cx="792088" cy="350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rPr>
            <a:t>เดือน</a:t>
          </a:r>
          <a:endParaRPr lang="th-TH" sz="2400" b="1" dirty="0">
            <a:solidFill>
              <a:srgbClr val="FF0000"/>
            </a:solidFill>
            <a:latin typeface="TH SarabunPSK" pitchFamily="34" charset="-34"/>
            <a:cs typeface="TH SarabunPSK" pitchFamily="34" charset="-34"/>
          </a:endParaRPr>
        </a:p>
      </cdr:txBody>
    </cdr:sp>
  </cdr:relSizeAnchor>
  <cdr:relSizeAnchor xmlns:cdr="http://schemas.openxmlformats.org/drawingml/2006/chartDrawing">
    <cdr:from>
      <cdr:x>0.07081</cdr:x>
      <cdr:y>0</cdr:y>
    </cdr:from>
    <cdr:to>
      <cdr:x>0.37173</cdr:x>
      <cdr:y>0.13125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8032" y="0"/>
          <a:ext cx="1224136" cy="387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rPr>
            <a:t>จำนวน(ตัว)</a:t>
          </a:r>
          <a:endParaRPr lang="th-TH" sz="2400" b="1" dirty="0">
            <a:solidFill>
              <a:srgbClr val="FF0000"/>
            </a:solidFill>
            <a:latin typeface="TH SarabunPSK" pitchFamily="34" charset="-34"/>
            <a:cs typeface="TH SarabunPSK" pitchFamily="34" charset="-34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755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3070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343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717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741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208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111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210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041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900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356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52230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494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541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779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875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863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692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193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236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1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5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703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935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636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573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990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103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062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917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076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189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1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744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547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85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974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30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175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059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443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392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85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96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952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89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600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282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136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590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946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242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435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850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4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80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248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033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36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944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779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026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992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223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269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0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977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388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190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370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640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209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485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913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823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351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44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57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343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386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175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84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53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664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472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358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430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8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904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875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838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848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785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906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533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31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4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8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8936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2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62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55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13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7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89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0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80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41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3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4357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89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67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56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0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47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98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0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88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53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757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40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74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99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70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60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57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31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22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8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8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73742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32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81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3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90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77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0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34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3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47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5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52539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7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399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16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68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332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623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319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67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9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16161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324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9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238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853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39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52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75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033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20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9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8765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755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429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206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512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65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556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078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64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0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32439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95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424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76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185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646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26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913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964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42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50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F7E8C-D757-4A14-926A-33540C75CC64}" type="datetimeFigureOut">
              <a:rPr lang="th-TH" smtClean="0"/>
              <a:t>11/03/65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DDB30-6F75-4393-8B00-125A1803C4C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202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5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4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6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7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5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9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7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6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0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7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4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11/03/65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0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ข้อมูลการเคลื่อนย้ายสุกร และซากสุกร เข้า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ออก </a:t>
            </a:r>
            <a:b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พื้นที่ปศุสัตว์เขต 7 ตั้งแต่เดือน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 ต.ค.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64 –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28 ม.ค.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65</a:t>
            </a:r>
            <a:endParaRPr lang="th-TH" sz="4000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483768" y="4581128"/>
            <a:ext cx="6400800" cy="1752600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ส่วนสุขภาพสัตว์ สำนักงานปศุสัตว์เขต 7</a:t>
            </a:r>
          </a:p>
          <a:p>
            <a:pPr algn="r">
              <a:spcBef>
                <a:spcPts val="0"/>
              </a:spcBef>
            </a:pPr>
            <a:r>
              <a:rPr lang="th-TH" sz="3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วันที่ 29 มกราคม 2565</a:t>
            </a:r>
            <a:endParaRPr lang="th-TH" sz="3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54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ซากสุกรเข้า-ออก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จังหวัดกาญจนบุรี เดือน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ต.ค. 64 – ม.ค. 65</a:t>
            </a:r>
            <a:endParaRPr lang="th-TH" sz="2800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711302"/>
              </p:ext>
            </p:extLst>
          </p:nvPr>
        </p:nvGraphicFramePr>
        <p:xfrm>
          <a:off x="755576" y="1844824"/>
          <a:ext cx="77768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043608" y="1534514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884368" y="4077072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1033"/>
              </p:ext>
            </p:extLst>
          </p:nvPr>
        </p:nvGraphicFramePr>
        <p:xfrm>
          <a:off x="1475656" y="4941168"/>
          <a:ext cx="6840761" cy="750570"/>
        </p:xfrm>
        <a:graphic>
          <a:graphicData uri="http://schemas.openxmlformats.org/drawingml/2006/table">
            <a:tbl>
              <a:tblPr/>
              <a:tblGrid>
                <a:gridCol w="1237525"/>
                <a:gridCol w="2457861"/>
                <a:gridCol w="3145375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ปริมาณการเก็บซาก</a:t>
                      </a:r>
                      <a:r>
                        <a:rPr lang="th-TH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สุกรได้สูงสุด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110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3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I:\รูปภาพ-งานแผนที่\ทำแผนที่ 62-ปัจจุบัน\สรุปเคลื่อนย้าย 24-1-65\ซากสุกร\ซากสุกร กจ\ซากสุกร กจ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687" r="41247" b="13869"/>
          <a:stretch/>
        </p:blipFill>
        <p:spPr bwMode="auto">
          <a:xfrm>
            <a:off x="4416893" y="837192"/>
            <a:ext cx="253137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:\รูปภาพ-งานแผนที่\ทำแผนที่ 62-ปัจจุบัน\สรุปเคลื่อนย้าย 24-1-65\ซากสุกร\ซากสุกร กจ\ซากสุกร กจ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686" r="41381" b="13375"/>
          <a:stretch/>
        </p:blipFill>
        <p:spPr bwMode="auto">
          <a:xfrm>
            <a:off x="107504" y="837192"/>
            <a:ext cx="249609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47947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208,400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125,920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109,200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69,470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43,850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18,505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10,849.40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พัทลุง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7,500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576243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230,897.70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205,272.60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126,043.89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106,137.58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104,961.26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90,800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78,678.60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76,670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70,000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สระบุรี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29,100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เคลื่อนย้ายซากสุกรเข้า-ออก จ.กาญจนบุรี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60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ข้อมูลจำนวนสุกรเข้า-ออก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จังหวัดสุพรรณบุรี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01249"/>
              </p:ext>
            </p:extLst>
          </p:nvPr>
        </p:nvGraphicFramePr>
        <p:xfrm>
          <a:off x="107504" y="1916832"/>
          <a:ext cx="453650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201448"/>
              </p:ext>
            </p:extLst>
          </p:nvPr>
        </p:nvGraphicFramePr>
        <p:xfrm>
          <a:off x="4572000" y="1988840"/>
          <a:ext cx="44279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611560" y="1772816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076056" y="1723888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767346" y="3724788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100392" y="3861048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363028"/>
            <a:ext cx="401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เข้าจังหวัดสุพรรณบุรี </a:t>
            </a:r>
            <a:endParaRPr lang="th-TH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6016" y="1370351"/>
            <a:ext cx="434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กราฟแสดงจำนวนสุกรออกจากจังหวัดสุพรรณบุรี </a:t>
            </a:r>
            <a:endParaRPr lang="th-TH" sz="2400" dirty="0"/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206900"/>
              </p:ext>
            </p:extLst>
          </p:nvPr>
        </p:nvGraphicFramePr>
        <p:xfrm>
          <a:off x="742991" y="5877272"/>
          <a:ext cx="7632848" cy="750570"/>
        </p:xfrm>
        <a:graphic>
          <a:graphicData uri="http://schemas.openxmlformats.org/drawingml/2006/table">
            <a:tbl>
              <a:tblPr/>
              <a:tblGrid>
                <a:gridCol w="1680627"/>
                <a:gridCol w="2351822"/>
                <a:gridCol w="3600399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กำลังการผลิตสูงสุด (ตัว/เดือน)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32,188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587423"/>
              </p:ext>
            </p:extLst>
          </p:nvPr>
        </p:nvGraphicFramePr>
        <p:xfrm>
          <a:off x="742990" y="4941168"/>
          <a:ext cx="7632849" cy="750570"/>
        </p:xfrm>
        <a:graphic>
          <a:graphicData uri="http://schemas.openxmlformats.org/drawingml/2006/table">
            <a:tbl>
              <a:tblPr/>
              <a:tblGrid>
                <a:gridCol w="1668770"/>
                <a:gridCol w="2376264"/>
                <a:gridCol w="3587815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เกษตรกร(ราย)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แม่พันธุ์ (ตัว)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20,015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4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I:\รูปภาพ-งานแผนที่\ทำแผนที่ 62-ปัจจุบัน\สรุปเคลื่อนย้าย 24-1-65\สุกร\สุกร สพ\สุกร สพ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190" r="40977" b="11143"/>
          <a:stretch/>
        </p:blipFill>
        <p:spPr bwMode="auto">
          <a:xfrm>
            <a:off x="4504501" y="848142"/>
            <a:ext cx="244376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:\รูปภาพ-งานแผนที่\ทำแผนที่ 62-ปัจจุบัน\สรุปเคลื่อนย้าย 24-1-65\สุกร\สุกร สพ\สุกร สพ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1112" b="11390"/>
          <a:stretch/>
        </p:blipFill>
        <p:spPr bwMode="auto">
          <a:xfrm>
            <a:off x="107504" y="837192"/>
            <a:ext cx="242816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069506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5,445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ชัยนาท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4,460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นครสวรรค์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3,500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2,570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2,509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ตรัง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1,350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บุรีรัมย์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640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603031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16,210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8,822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5,100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3,885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2,880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2,509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1,400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1,216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666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นครสวรรค์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626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ข้อมูลเคลื่อนย้ายสุกร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เข้า-ออก จ.สุพรรณบุรี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87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5580"/>
          </a:xfrm>
        </p:spPr>
        <p:txBody>
          <a:bodyPr/>
          <a:lstStyle/>
          <a:p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กราฟแสดงปริมาณซากสุกรเข้า-ออก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จังหวัดสุพรรณบุรี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566139"/>
              </p:ext>
            </p:extLst>
          </p:nvPr>
        </p:nvGraphicFramePr>
        <p:xfrm>
          <a:off x="611560" y="1353964"/>
          <a:ext cx="7920880" cy="380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925920" y="966471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668344" y="4675479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824188"/>
              </p:ext>
            </p:extLst>
          </p:nvPr>
        </p:nvGraphicFramePr>
        <p:xfrm>
          <a:off x="623120" y="5589240"/>
          <a:ext cx="8197352" cy="750570"/>
        </p:xfrm>
        <a:graphic>
          <a:graphicData uri="http://schemas.openxmlformats.org/drawingml/2006/table">
            <a:tbl>
              <a:tblPr/>
              <a:tblGrid>
                <a:gridCol w="1903740"/>
                <a:gridCol w="3005904"/>
                <a:gridCol w="3287708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ปริมาณการเก็บซากสุกร </a:t>
                      </a:r>
                      <a:r>
                        <a:rPr lang="th-TH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ได้สูงสุด (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97.90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2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I:\รูปภาพ-งานแผนที่\ทำแผนที่ 62-ปัจจุบัน\สรุปเคลื่อนย้าย 24-1-65\ซากสุกร\ซากสุกร สพ\ซากสุกร สพ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7" t="20190" r="40709" b="13374"/>
          <a:stretch/>
        </p:blipFill>
        <p:spPr bwMode="auto">
          <a:xfrm>
            <a:off x="4572000" y="855163"/>
            <a:ext cx="243403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:\รูปภาพ-งานแผนที่\ทำแผนที่ 62-ปัจจุบัน\สรุปเคลื่อนย้าย 24-1-65\ซากสุกร\ซากสุกร สพ\ซากสุกร สพ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438" r="40843" b="13869"/>
          <a:stretch/>
        </p:blipFill>
        <p:spPr bwMode="auto">
          <a:xfrm>
            <a:off x="93063" y="855163"/>
            <a:ext cx="257072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367595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219,055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205,270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148,400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140,000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113,200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42,000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17,812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15,657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ชลบุรี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6,760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2,870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785010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113,200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นครสวรรค์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63,000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สิงห์บุรี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57,000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9,500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น่าน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ขอนแก่น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ลำปาง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3,500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เคลื่อนย้ายซากสุกรเข้า-ออก จ.สุพรรณบุรี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46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ข้อมูลจำนวนสุกรเข้า-ออก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จังหวัดนครปฐมเดือน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ต.ค. 64 – ม.ค. 65</a:t>
            </a:r>
            <a:endParaRPr lang="th-TH" dirty="0"/>
          </a:p>
        </p:txBody>
      </p:sp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817684"/>
              </p:ext>
            </p:extLst>
          </p:nvPr>
        </p:nvGraphicFramePr>
        <p:xfrm>
          <a:off x="179512" y="17734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แผนภูมิ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328567"/>
              </p:ext>
            </p:extLst>
          </p:nvPr>
        </p:nvGraphicFramePr>
        <p:xfrm>
          <a:off x="4644008" y="1844824"/>
          <a:ext cx="435597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611560" y="1514902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4932040" y="1537723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767346" y="3724788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8028384" y="3719769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656" y="1185428"/>
            <a:ext cx="3788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เข้าจังหวัดนครปฐม</a:t>
            </a:r>
            <a:endParaRPr lang="th-TH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1185428"/>
            <a:ext cx="4269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รออกจากจังหวัดนครปฐม </a:t>
            </a:r>
            <a:endParaRPr lang="th-TH" sz="2400" dirty="0"/>
          </a:p>
        </p:txBody>
      </p:sp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582592"/>
              </p:ext>
            </p:extLst>
          </p:nvPr>
        </p:nvGraphicFramePr>
        <p:xfrm>
          <a:off x="1223623" y="5733256"/>
          <a:ext cx="6912767" cy="750570"/>
        </p:xfrm>
        <a:graphic>
          <a:graphicData uri="http://schemas.openxmlformats.org/drawingml/2006/table">
            <a:tbl>
              <a:tblPr/>
              <a:tblGrid>
                <a:gridCol w="1639220"/>
                <a:gridCol w="2313243"/>
                <a:gridCol w="2960304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กำลังการผลิตสูงสุด (ตัว/เดือน)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269,178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ตาราง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3560"/>
              </p:ext>
            </p:extLst>
          </p:nvPr>
        </p:nvGraphicFramePr>
        <p:xfrm>
          <a:off x="1223623" y="4725144"/>
          <a:ext cx="6948776" cy="750570"/>
        </p:xfrm>
        <a:graphic>
          <a:graphicData uri="http://schemas.openxmlformats.org/drawingml/2006/table">
            <a:tbl>
              <a:tblPr/>
              <a:tblGrid>
                <a:gridCol w="2679047"/>
                <a:gridCol w="3064159"/>
                <a:gridCol w="1205570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เกษตรกร(ราย)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แม่พันธุ์ (ตัว)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4,588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11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รูปภาพ-งานแผนที่\ทำแผนที่ 62-ปัจจุบัน\สรุปเคลื่อนย้าย 24-1-65\สุกร\สุกร นฐ\สุกร นฐ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0169" b="11142"/>
          <a:stretch/>
        </p:blipFill>
        <p:spPr bwMode="auto">
          <a:xfrm>
            <a:off x="4456058" y="865041"/>
            <a:ext cx="252821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รูปภาพ-งานแผนที่\ทำแผนที่ 62-ปัจจุบัน\สรุปเคลื่อนย้าย 24-1-65\สุกร\สุกร นฐ\สุกร นฐ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694" r="40439" b="10894"/>
          <a:stretch/>
        </p:blipFill>
        <p:spPr bwMode="auto">
          <a:xfrm>
            <a:off x="152000" y="837192"/>
            <a:ext cx="247929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918405"/>
              </p:ext>
            </p:extLst>
          </p:nvPr>
        </p:nvGraphicFramePr>
        <p:xfrm>
          <a:off x="1619672" y="4149075"/>
          <a:ext cx="3024336" cy="235663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25,536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2,915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2,100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นครสวรรค์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2,100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1,050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อุทัยธานี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725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550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895668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56,954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25,536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19,523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16,210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พัทลุง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12,213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11,140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9,181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ตรัง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5,315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4,895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4,880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ข้อมูลเคลื่อนย้ายสุกร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เข้า-ออก จ.นครปฐม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0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กราฟแสดงปริมาณซากสุกรเข้า-ออก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จังหวัดนครปฐม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541692"/>
              </p:ext>
            </p:extLst>
          </p:nvPr>
        </p:nvGraphicFramePr>
        <p:xfrm>
          <a:off x="683568" y="1628800"/>
          <a:ext cx="784887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187624" y="1353964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812360" y="3717032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774900"/>
              </p:ext>
            </p:extLst>
          </p:nvPr>
        </p:nvGraphicFramePr>
        <p:xfrm>
          <a:off x="827584" y="4797152"/>
          <a:ext cx="7704857" cy="750570"/>
        </p:xfrm>
        <a:graphic>
          <a:graphicData uri="http://schemas.openxmlformats.org/drawingml/2006/table">
            <a:tbl>
              <a:tblPr/>
              <a:tblGrid>
                <a:gridCol w="1757147"/>
                <a:gridCol w="2774443"/>
                <a:gridCol w="3173267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ปริมาณการเก็บซากสุกร (ตัน)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,097.74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9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I:\รูปภาพ-งานแผนที่\ทำแผนที่ 62-ปัจจุบัน\สรุปเคลื่อนย้าย 24-1-65\ซากสุกร\ซากสุกร นฐ\ซากสุกร นฐ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190" r="41112" b="14117"/>
          <a:stretch/>
        </p:blipFill>
        <p:spPr bwMode="auto">
          <a:xfrm>
            <a:off x="4410141" y="837192"/>
            <a:ext cx="253812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:\รูปภาพ-งานแผนที่\ทำแผนที่ 62-ปัจจุบัน\สรุปเคลื่อนย้าย 24-1-65\ซากสุกร\ซากสุกร นฐ\ซากสุกร นฐ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190" r="40708" b="13374"/>
          <a:stretch/>
        </p:blipFill>
        <p:spPr bwMode="auto">
          <a:xfrm>
            <a:off x="105719" y="837192"/>
            <a:ext cx="255806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17072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1,498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3,355,604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799,026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230,897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186,295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158,087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133,460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ชลบุรี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102,150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นครนายก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93,000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89,616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63,492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160417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3,917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6,339,672.38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1,613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3,890,004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2,911,651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2,723,509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2,422,692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1,470,842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เชียงใหม่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596,668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564,151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อยุธยา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395,110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218,947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เคลื่อนย้ายซากสุกรเข้า-ออก จ.นครปฐม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47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ออกพื้นที่ปศุสัตว์เขต 7 เดือน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783616"/>
              </p:ext>
            </p:extLst>
          </p:nvPr>
        </p:nvGraphicFramePr>
        <p:xfrm>
          <a:off x="107504" y="18448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095943"/>
              </p:ext>
            </p:extLst>
          </p:nvPr>
        </p:nvGraphicFramePr>
        <p:xfrm>
          <a:off x="4553713" y="1822546"/>
          <a:ext cx="449999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539552" y="1556792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4853156" y="1556792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761644" y="3954758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8028384" y="3970044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227318"/>
            <a:ext cx="3890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เข้าพื้นที่เขต 7 </a:t>
            </a:r>
            <a:endParaRPr lang="th-TH" dirty="0"/>
          </a:p>
        </p:txBody>
      </p:sp>
      <p:sp>
        <p:nvSpPr>
          <p:cNvPr id="12" name="TextBox 11"/>
          <p:cNvSpPr txBox="1"/>
          <p:nvPr/>
        </p:nvSpPr>
        <p:spPr>
          <a:xfrm>
            <a:off x="4841894" y="1227318"/>
            <a:ext cx="428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กราฟแสดงจำนวนสุกรออกจากพื้นที่เขต 7</a:t>
            </a:r>
            <a:endParaRPr lang="th-TH" dirty="0"/>
          </a:p>
        </p:txBody>
      </p:sp>
      <p:graphicFrame>
        <p:nvGraphicFramePr>
          <p:cNvPr id="14" name="ตาราง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22773"/>
              </p:ext>
            </p:extLst>
          </p:nvPr>
        </p:nvGraphicFramePr>
        <p:xfrm>
          <a:off x="1547664" y="4653136"/>
          <a:ext cx="5832648" cy="750570"/>
        </p:xfrm>
        <a:graphic>
          <a:graphicData uri="http://schemas.openxmlformats.org/drawingml/2006/table">
            <a:tbl>
              <a:tblPr/>
              <a:tblGrid>
                <a:gridCol w="2227011"/>
                <a:gridCol w="1882355"/>
                <a:gridCol w="1723282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พื้นที่ปศุสัตว์เขต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เกษตรกร(ราย)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แม่พันธุ์ (ตัว)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พื้นที่ปศุสัตว์เขต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5,822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207,129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814109"/>
              </p:ext>
            </p:extLst>
          </p:nvPr>
        </p:nvGraphicFramePr>
        <p:xfrm>
          <a:off x="683568" y="5661248"/>
          <a:ext cx="7632849" cy="750570"/>
        </p:xfrm>
        <a:graphic>
          <a:graphicData uri="http://schemas.openxmlformats.org/drawingml/2006/table">
            <a:tbl>
              <a:tblPr/>
              <a:tblGrid>
                <a:gridCol w="1912480"/>
                <a:gridCol w="2595510"/>
                <a:gridCol w="3124859"/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พื้นที่ปศุสัตว์เขต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กำลังการผลิตสูงสุด (ตัว/เดือน)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พื้นที่ปศุสัตว์เขต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522,340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4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ข้อมูลจำนวนสุกรเข้า-ออก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จังหวัดประจวบคีรีขันธ์ เดือน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507763"/>
              </p:ext>
            </p:extLst>
          </p:nvPr>
        </p:nvGraphicFramePr>
        <p:xfrm>
          <a:off x="251520" y="2060848"/>
          <a:ext cx="43924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870069"/>
              </p:ext>
            </p:extLst>
          </p:nvPr>
        </p:nvGraphicFramePr>
        <p:xfrm>
          <a:off x="4572000" y="2060848"/>
          <a:ext cx="44279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395536" y="1694612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4860032" y="1694613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767345" y="3900125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100392" y="3900126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1185428"/>
            <a:ext cx="3953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เข้าจังหวัดประจวบ ฯ</a:t>
            </a:r>
            <a:endParaRPr lang="th-TH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44008" y="1209218"/>
            <a:ext cx="4365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รออกจากจังหวัดประจวบ ฯ</a:t>
            </a:r>
            <a:endParaRPr lang="th-TH" sz="2400" dirty="0"/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43909"/>
              </p:ext>
            </p:extLst>
          </p:nvPr>
        </p:nvGraphicFramePr>
        <p:xfrm>
          <a:off x="820470" y="5733256"/>
          <a:ext cx="7056784" cy="750570"/>
        </p:xfrm>
        <a:graphic>
          <a:graphicData uri="http://schemas.openxmlformats.org/drawingml/2006/table">
            <a:tbl>
              <a:tblPr/>
              <a:tblGrid>
                <a:gridCol w="1673371"/>
                <a:gridCol w="2361435"/>
                <a:gridCol w="3021978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กำลังการผลิตสูงสุด (ตัว/เดือน)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12,376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31922"/>
              </p:ext>
            </p:extLst>
          </p:nvPr>
        </p:nvGraphicFramePr>
        <p:xfrm>
          <a:off x="827584" y="4869160"/>
          <a:ext cx="7056784" cy="750570"/>
        </p:xfrm>
        <a:graphic>
          <a:graphicData uri="http://schemas.openxmlformats.org/drawingml/2006/table">
            <a:tbl>
              <a:tblPr/>
              <a:tblGrid>
                <a:gridCol w="1609349"/>
                <a:gridCol w="2541079"/>
                <a:gridCol w="2906356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เกษตรกร(ราย)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แม่พันธุ์ (ตัว)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012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7,870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1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:\รูปภาพ-งานแผนที่\ทำแผนที่ 62-ปัจจุบัน\สรุปเคลื่อนย้าย 24-1-65\สุกร\สุกร ปข\สุกร ปข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0708" b="11390"/>
          <a:stretch/>
        </p:blipFill>
        <p:spPr bwMode="auto">
          <a:xfrm>
            <a:off x="4473309" y="872580"/>
            <a:ext cx="247495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:\รูปภาพ-งานแผนที่\ทำแผนที่ 62-ปัจจุบัน\สรุปเคลื่อนย้าย 24-1-65\สุกร\สุกร ปข\สุกร ปข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0843" b="10894"/>
          <a:stretch/>
        </p:blipFill>
        <p:spPr bwMode="auto">
          <a:xfrm>
            <a:off x="114046" y="872580"/>
            <a:ext cx="244173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6039"/>
              </p:ext>
            </p:extLst>
          </p:nvPr>
        </p:nvGraphicFramePr>
        <p:xfrm>
          <a:off x="1619672" y="4149075"/>
          <a:ext cx="3024336" cy="1649641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1,328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พัทลุง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1,080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986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910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06923"/>
              </p:ext>
            </p:extLst>
          </p:nvPr>
        </p:nvGraphicFramePr>
        <p:xfrm>
          <a:off x="5940151" y="4108650"/>
          <a:ext cx="3096345" cy="2154042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4,880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1,775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1,330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1,211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ชุมพร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ข้อมูลเคลื่อนย้ายสุกร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เข้า-ออก จ.ประจวบคีรีขันธ์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422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กราฟแสดงปริมาณซากสุกรเข้า-ออก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จังหวัดประจวบคีรีขันธ์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579958"/>
              </p:ext>
            </p:extLst>
          </p:nvPr>
        </p:nvGraphicFramePr>
        <p:xfrm>
          <a:off x="755576" y="1844824"/>
          <a:ext cx="77768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187624" y="1353964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668344" y="3925673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889430"/>
              </p:ext>
            </p:extLst>
          </p:nvPr>
        </p:nvGraphicFramePr>
        <p:xfrm>
          <a:off x="827585" y="5013176"/>
          <a:ext cx="7560839" cy="750570"/>
        </p:xfrm>
        <a:graphic>
          <a:graphicData uri="http://schemas.openxmlformats.org/drawingml/2006/table">
            <a:tbl>
              <a:tblPr/>
              <a:tblGrid>
                <a:gridCol w="1724303"/>
                <a:gridCol w="2722583"/>
                <a:gridCol w="3113953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ปริมาณการเก็บซากสุกร (ตัน)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23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I:\รูปภาพ-งานแผนที่\ทำแผนที่ 62-ปัจจุบัน\สรุปเคลื่อนย้าย 24-1-65\ซากสุกร\ซากสุกร ปข\ซากสุกร ปข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2" t="19942" r="41516" b="13621"/>
          <a:stretch/>
        </p:blipFill>
        <p:spPr bwMode="auto">
          <a:xfrm>
            <a:off x="4572000" y="837192"/>
            <a:ext cx="232119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:\รูปภาพ-งานแผนที่\ทำแผนที่ 62-ปัจจุบัน\สรุปเคลื่อนย้าย 24-1-65\ซากสุกร\ซากสุกร ปข\ซากสุกร ปข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190" r="41247" b="13374"/>
          <a:stretch/>
        </p:blipFill>
        <p:spPr bwMode="auto">
          <a:xfrm>
            <a:off x="62185" y="837192"/>
            <a:ext cx="249359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34556"/>
              </p:ext>
            </p:extLst>
          </p:nvPr>
        </p:nvGraphicFramePr>
        <p:xfrm>
          <a:off x="5940151" y="4108650"/>
          <a:ext cx="3096345" cy="119669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208,400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99,300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ชุมพร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24,000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8,000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sz="27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เคลื่อนย้ายซากสุกรเข้า-ออก จ.ประจวบคีรีขันธ์ 10 </a:t>
            </a:r>
            <a:r>
              <a:rPr lang="th-TH" sz="2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sz="27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sz="27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14265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255,661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158,968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106,137.58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88,600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34,910.80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24,165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12,302.95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ชลบุรี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2,365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4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ข้อมูลจำนวนสุกรเข้า-ออก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จังหวัดเพชรบุรี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809693"/>
              </p:ext>
            </p:extLst>
          </p:nvPr>
        </p:nvGraphicFramePr>
        <p:xfrm>
          <a:off x="211959" y="2061975"/>
          <a:ext cx="43204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227727"/>
              </p:ext>
            </p:extLst>
          </p:nvPr>
        </p:nvGraphicFramePr>
        <p:xfrm>
          <a:off x="4572000" y="1988840"/>
          <a:ext cx="44279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395536" y="1694612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004048" y="1705281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8021289" y="4075463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635896" y="4078115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1190047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เข้าจังหวัดเพชรบุรี</a:t>
            </a:r>
            <a:endParaRPr lang="th-TH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1190047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เข้าจังหวัดเพชรบุรี</a:t>
            </a:r>
            <a:endParaRPr lang="th-TH" sz="2400" dirty="0"/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001851"/>
              </p:ext>
            </p:extLst>
          </p:nvPr>
        </p:nvGraphicFramePr>
        <p:xfrm>
          <a:off x="2051720" y="4869160"/>
          <a:ext cx="4818384" cy="750570"/>
        </p:xfrm>
        <a:graphic>
          <a:graphicData uri="http://schemas.openxmlformats.org/drawingml/2006/table">
            <a:tbl>
              <a:tblPr/>
              <a:tblGrid>
                <a:gridCol w="1727345"/>
                <a:gridCol w="1613704"/>
                <a:gridCol w="1477335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เกษตรกร(ราย)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แม่พันธุ์ (ตัว)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1,084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11,543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81448"/>
              </p:ext>
            </p:extLst>
          </p:nvPr>
        </p:nvGraphicFramePr>
        <p:xfrm>
          <a:off x="827583" y="5805264"/>
          <a:ext cx="6984777" cy="750570"/>
        </p:xfrm>
        <a:graphic>
          <a:graphicData uri="http://schemas.openxmlformats.org/drawingml/2006/table">
            <a:tbl>
              <a:tblPr/>
              <a:tblGrid>
                <a:gridCol w="1656296"/>
                <a:gridCol w="2337340"/>
                <a:gridCol w="2991141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กำลังการผลิตสูงสุด (ตัว/เดือน)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13,390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3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I:\รูปภาพ-งานแผนที่\ทำแผนที่ 62-ปัจจุบัน\สรุปเคลื่อนย้าย 24-1-65\สุกร\สุกร พบ\สุกร พบ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1112" b="11638"/>
          <a:stretch/>
        </p:blipFill>
        <p:spPr bwMode="auto">
          <a:xfrm>
            <a:off x="4427984" y="837192"/>
            <a:ext cx="243696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:\รูปภาพ-งานแผนที่\ทำแผนที่ 62-ปัจจุบัน\สรุปเคลื่อนย้าย 24-1-65\สุกร\สุกร พบ\สุกร พบ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694" r="40843" b="11638"/>
          <a:stretch/>
        </p:blipFill>
        <p:spPr bwMode="auto">
          <a:xfrm>
            <a:off x="96417" y="837192"/>
            <a:ext cx="245935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093966"/>
              </p:ext>
            </p:extLst>
          </p:nvPr>
        </p:nvGraphicFramePr>
        <p:xfrm>
          <a:off x="1619672" y="4149075"/>
          <a:ext cx="3024336" cy="235663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3,930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1,400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1,330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964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735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ชุมพร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380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324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กำแพงเพชร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583704"/>
              </p:ext>
            </p:extLst>
          </p:nvPr>
        </p:nvGraphicFramePr>
        <p:xfrm>
          <a:off x="5940151" y="4108650"/>
          <a:ext cx="3096345" cy="1914704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4,180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1,510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1,398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870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247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ข้อมูลเคลื่อนย้ายสุกร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เข้า-ออก จ.เพชรบุรี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50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กราฟแสดงปริมาณซากสุกรเข้า-ออก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จังหวัดเพชรบุรี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617246"/>
              </p:ext>
            </p:extLst>
          </p:nvPr>
        </p:nvGraphicFramePr>
        <p:xfrm>
          <a:off x="1216234" y="1664979"/>
          <a:ext cx="68407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547664" y="1160217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452320" y="3543925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336578"/>
              </p:ext>
            </p:extLst>
          </p:nvPr>
        </p:nvGraphicFramePr>
        <p:xfrm>
          <a:off x="899592" y="4869160"/>
          <a:ext cx="7704856" cy="750570"/>
        </p:xfrm>
        <a:graphic>
          <a:graphicData uri="http://schemas.openxmlformats.org/drawingml/2006/table">
            <a:tbl>
              <a:tblPr/>
              <a:tblGrid>
                <a:gridCol w="1424742"/>
                <a:gridCol w="2437059"/>
                <a:gridCol w="3843055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ปริมาณการเก็บซากสุกรได้สูงสุด (ตัน)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              27.00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72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I:\รูปภาพ-งานแผนที่\ทำแผนที่ 62-ปัจจุบัน\สรุปเคลื่อนย้าย 24-1-65\ซากสุกร\ซากสุกร พบ\ซากสุกร พบ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687" r="41112" b="14118"/>
          <a:stretch/>
        </p:blipFill>
        <p:spPr bwMode="auto">
          <a:xfrm>
            <a:off x="4462849" y="895195"/>
            <a:ext cx="255742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:\รูปภาพ-งานแผนที่\ทำแผนที่ 62-ปัจจุบัน\สรุปเคลื่อนย้าย 24-1-65\ซากสุกร\ซากสุกร พบ\ซากสุกร พบ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0977" b="13125"/>
          <a:stretch/>
        </p:blipFill>
        <p:spPr bwMode="auto">
          <a:xfrm>
            <a:off x="107504" y="814220"/>
            <a:ext cx="250712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เคลื่อนย้ายซากสุกรเข้า-ออก จ.เพชรบุรี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329798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189,915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147,841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99,300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35,400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พัทลุง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13,814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6,056.80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2,047.20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1,732.60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ชลบุรี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1,315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862979"/>
              </p:ext>
            </p:extLst>
          </p:nvPr>
        </p:nvGraphicFramePr>
        <p:xfrm>
          <a:off x="5940151" y="4108650"/>
          <a:ext cx="3096345" cy="47247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096345"/>
              </a:tblGrid>
              <a:tr h="4724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ไม่มีเคลื่อนย้ายออก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5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ข้อมูลจำนวนสุกรเข้า-ออก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จังหวัดสมุทรสาคร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6" name="แผนภูมิ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055193"/>
              </p:ext>
            </p:extLst>
          </p:nvPr>
        </p:nvGraphicFramePr>
        <p:xfrm>
          <a:off x="1475656" y="2057400"/>
          <a:ext cx="626469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2051720" y="1719317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6732240" y="4075463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1353190"/>
            <a:ext cx="3991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เข้าจังหวัดสมุทรสาคร</a:t>
            </a:r>
            <a:endParaRPr lang="th-TH" sz="2400" dirty="0"/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76974"/>
              </p:ext>
            </p:extLst>
          </p:nvPr>
        </p:nvGraphicFramePr>
        <p:xfrm>
          <a:off x="1331640" y="5157192"/>
          <a:ext cx="7056784" cy="750570"/>
        </p:xfrm>
        <a:graphic>
          <a:graphicData uri="http://schemas.openxmlformats.org/drawingml/2006/table">
            <a:tbl>
              <a:tblPr/>
              <a:tblGrid>
                <a:gridCol w="1673371"/>
                <a:gridCol w="2361436"/>
                <a:gridCol w="3021977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กำลังการผลิตสูงสุด (ตัว/เดือน)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10,816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5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I:\รูปภาพ-งานแผนที่\ทำแผนที่ 62-ปัจจุบัน\สรุปเคลื่อนย้าย 24-1-65\สุกร\สุกร สค\สุกร สค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0843" b="11638"/>
          <a:stretch/>
        </p:blipFill>
        <p:spPr bwMode="auto">
          <a:xfrm>
            <a:off x="4624010" y="849965"/>
            <a:ext cx="246827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:\รูปภาพ-งานแผนที่\ทำแผนที่ 62-ปัจจุบัน\สรุปเคลื่อนย้าย 24-1-65\สุกร\สุกร สค\สุกร สค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438" r="40843" b="11886"/>
          <a:stretch/>
        </p:blipFill>
        <p:spPr bwMode="auto">
          <a:xfrm>
            <a:off x="107504" y="836712"/>
            <a:ext cx="249539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410606"/>
              </p:ext>
            </p:extLst>
          </p:nvPr>
        </p:nvGraphicFramePr>
        <p:xfrm>
          <a:off x="1619672" y="4149075"/>
          <a:ext cx="3024336" cy="94265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2,466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สระบุรี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715651"/>
              </p:ext>
            </p:extLst>
          </p:nvPr>
        </p:nvGraphicFramePr>
        <p:xfrm>
          <a:off x="5940151" y="4108650"/>
          <a:ext cx="3096345" cy="47247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096345"/>
              </a:tblGrid>
              <a:tr h="4724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ไม่มีเคลื่อนย้ายออก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ข้อมูลเคลื่อนย้ายสุกร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เข้า-ออก จ.สมุทรสาคร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38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กราฟแสดงปริมาณซากสุกรเข้า-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ออกพื้นที่ปศุสัตว์เขต 7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994747"/>
              </p:ext>
            </p:extLst>
          </p:nvPr>
        </p:nvGraphicFramePr>
        <p:xfrm>
          <a:off x="539552" y="1628800"/>
          <a:ext cx="7992888" cy="31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115616" y="1340768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884368" y="4077072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12789"/>
              </p:ext>
            </p:extLst>
          </p:nvPr>
        </p:nvGraphicFramePr>
        <p:xfrm>
          <a:off x="683568" y="5013176"/>
          <a:ext cx="7920880" cy="901091"/>
        </p:xfrm>
        <a:graphic>
          <a:graphicData uri="http://schemas.openxmlformats.org/drawingml/2006/table">
            <a:tbl>
              <a:tblPr/>
              <a:tblGrid>
                <a:gridCol w="1979264"/>
                <a:gridCol w="2557240"/>
                <a:gridCol w="3384376"/>
              </a:tblGrid>
              <a:tr h="26628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พื้นที่ปศุสัตว์เขต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ปริมาณการเก็บซากสุกรได้สูงสุด (ตัน)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806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พื้นที่ปศุสัตว์เขต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     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219,437.74 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6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กราฟแสดงปริมาณซากสุกรเข้า-ออก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จังหวัดสมุทรสาคร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205487"/>
              </p:ext>
            </p:extLst>
          </p:nvPr>
        </p:nvGraphicFramePr>
        <p:xfrm>
          <a:off x="462950" y="1340768"/>
          <a:ext cx="8208912" cy="338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115616" y="1052736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935748" y="3883325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061293"/>
              </p:ext>
            </p:extLst>
          </p:nvPr>
        </p:nvGraphicFramePr>
        <p:xfrm>
          <a:off x="683566" y="5085184"/>
          <a:ext cx="7612221" cy="750570"/>
        </p:xfrm>
        <a:graphic>
          <a:graphicData uri="http://schemas.openxmlformats.org/drawingml/2006/table">
            <a:tbl>
              <a:tblPr/>
              <a:tblGrid>
                <a:gridCol w="1348552"/>
                <a:gridCol w="2768080"/>
                <a:gridCol w="3495589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ปริมาณการเก็บซากสุกรได้สูงสุด (ตัน)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     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     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213,537 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8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I:\รูปภาพ-งานแผนที่\ทำแผนที่ 62-ปัจจุบัน\สรุปเคลื่อนย้าย 24-1-65\ซากสุกร\ซากสุกร สค\ซากสุกร สค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0843" b="13621"/>
          <a:stretch/>
        </p:blipFill>
        <p:spPr bwMode="auto">
          <a:xfrm>
            <a:off x="4478322" y="837192"/>
            <a:ext cx="254195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:\รูปภาพ-งานแผนที่\ทำแผนที่ 62-ปัจจุบัน\สรุปเคลื่อนย้าย 24-1-65\ซากสุกร\ซากสุกร สค\ซากสุกร สค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190" r="40843" b="13869"/>
          <a:stretch/>
        </p:blipFill>
        <p:spPr bwMode="auto">
          <a:xfrm>
            <a:off x="107504" y="837192"/>
            <a:ext cx="256106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เคลื่อนย้ายซากสุกรเข้า-ออก จ.สมุทรสาคร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257260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2,911,651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1,121,153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862,255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274,104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ชลบุรี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219,010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209,211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104,961.26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98,100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81,006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64,500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037922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2,653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512,251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278,522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168,178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133,460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132,640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เชียงใหม่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90,832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55,492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51,876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27,868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24,165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7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ข้อมูลจำนวนสุกรเข้า-ออกจังหวัด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สมุทรสงคราม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544986"/>
              </p:ext>
            </p:extLst>
          </p:nvPr>
        </p:nvGraphicFramePr>
        <p:xfrm>
          <a:off x="899592" y="1913063"/>
          <a:ext cx="7200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187624" y="1711577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085902" y="3734463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1223407"/>
            <a:ext cx="4865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เข้าจังหวัดสมุทรสงคราม</a:t>
            </a:r>
            <a:endParaRPr lang="th-TH" dirty="0"/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600867"/>
              </p:ext>
            </p:extLst>
          </p:nvPr>
        </p:nvGraphicFramePr>
        <p:xfrm>
          <a:off x="1475656" y="4581128"/>
          <a:ext cx="6120680" cy="750570"/>
        </p:xfrm>
        <a:graphic>
          <a:graphicData uri="http://schemas.openxmlformats.org/drawingml/2006/table">
            <a:tbl>
              <a:tblPr/>
              <a:tblGrid>
                <a:gridCol w="2194207"/>
                <a:gridCol w="2049850"/>
                <a:gridCol w="1876623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เกษตรกร(ราย)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แม่พันธุ์ (ตัว)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120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I:\รูปภาพ-งานแผนที่\ทำแผนที่ 62-ปัจจุบัน\สรุปเคลื่อนย้าย 24-1-65\สุกร\สุกร สส\สุกร สส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0708" b="11142"/>
          <a:stretch/>
        </p:blipFill>
        <p:spPr bwMode="auto">
          <a:xfrm>
            <a:off x="4626228" y="836712"/>
            <a:ext cx="246605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:\รูปภาพ-งานแผนที่\ทำแผนที่ 62-ปัจจุบัน\สรุปเคลื่อนย้าย 24-1-65\สุกร\สุกร สส\สุกร สส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1112" b="11638"/>
          <a:stretch/>
        </p:blipFill>
        <p:spPr bwMode="auto">
          <a:xfrm>
            <a:off x="190819" y="850876"/>
            <a:ext cx="243696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432105"/>
              </p:ext>
            </p:extLst>
          </p:nvPr>
        </p:nvGraphicFramePr>
        <p:xfrm>
          <a:off x="5940151" y="4108650"/>
          <a:ext cx="3096345" cy="478676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ข้อมูลเคลื่อนย้ายสุกร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เข้า-ออก จ.สมุทรสงคราม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192670"/>
              </p:ext>
            </p:extLst>
          </p:nvPr>
        </p:nvGraphicFramePr>
        <p:xfrm>
          <a:off x="1619671" y="4108650"/>
          <a:ext cx="3096345" cy="47247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96345"/>
              </a:tblGrid>
              <a:tr h="4724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ไม่มีเคลื่อนย้ายเข้า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0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กราฟแสดงปริมาณซากสุกรเข้า-ออกจังหวัด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สมุทรสงคราม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267005"/>
              </p:ext>
            </p:extLst>
          </p:nvPr>
        </p:nvGraphicFramePr>
        <p:xfrm>
          <a:off x="827584" y="1633975"/>
          <a:ext cx="7272808" cy="316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103080" y="1246482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380312" y="3879323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955799"/>
              </p:ext>
            </p:extLst>
          </p:nvPr>
        </p:nvGraphicFramePr>
        <p:xfrm>
          <a:off x="971600" y="5229200"/>
          <a:ext cx="7344816" cy="750570"/>
        </p:xfrm>
        <a:graphic>
          <a:graphicData uri="http://schemas.openxmlformats.org/drawingml/2006/table">
            <a:tbl>
              <a:tblPr/>
              <a:tblGrid>
                <a:gridCol w="1442393"/>
                <a:gridCol w="2638061"/>
                <a:gridCol w="3264362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ปริมาณการเก็บซากสุกรได้สูงสุด (ตัน)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  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                             500.00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6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I:\รูปภาพ-งานแผนที่\ทำแผนที่ 62-ปัจจุบัน\สรุปเคลื่อนย้าย 24-1-65\ซากสุกร\ซากสุกร สส\ซากสุกร สส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687" r="41516" b="13869"/>
          <a:stretch/>
        </p:blipFill>
        <p:spPr bwMode="auto">
          <a:xfrm>
            <a:off x="4499992" y="836712"/>
            <a:ext cx="249864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:\รูปภาพ-งานแผนที่\ทำแผนที่ 62-ปัจจุบัน\สรุปเคลื่อนย้าย 24-1-65\ซากสุกร\ซากสุกร สส\ซากสุกร สส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935" r="41381" b="13869"/>
          <a:stretch/>
        </p:blipFill>
        <p:spPr bwMode="auto">
          <a:xfrm>
            <a:off x="103212" y="851394"/>
            <a:ext cx="252457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sz="27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เคลื่อนย้ายซากสุกรเข้า-ออก จ.สมุทรสงคราม 10 </a:t>
            </a:r>
            <a:r>
              <a:rPr lang="th-TH" sz="27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sz="27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sz="27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170721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164,560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55,012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30,110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7,306.90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พัทลุง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4,500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อุดรธานี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1,008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882.64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ชลบุรี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460225"/>
              </p:ext>
            </p:extLst>
          </p:nvPr>
        </p:nvGraphicFramePr>
        <p:xfrm>
          <a:off x="5940151" y="4108650"/>
          <a:ext cx="3096345" cy="47247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096345"/>
              </a:tblGrid>
              <a:tr h="4724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ไม่มีเคลื่อนย้ายออก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66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th-TH" sz="9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ขอบคุณมากครับ</a:t>
            </a:r>
            <a:endParaRPr lang="th-TH" sz="9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76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ข้อมูลจำนวนสุกรเข้า-ออกจังหวัดราชบุรี เดือน ต.ค. 64 – ม.ค. 65</a:t>
            </a:r>
            <a:endParaRPr lang="th-TH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100380"/>
              </p:ext>
            </p:extLst>
          </p:nvPr>
        </p:nvGraphicFramePr>
        <p:xfrm>
          <a:off x="4355976" y="1988840"/>
          <a:ext cx="4536504" cy="31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956994"/>
              </p:ext>
            </p:extLst>
          </p:nvPr>
        </p:nvGraphicFramePr>
        <p:xfrm>
          <a:off x="179512" y="1988840"/>
          <a:ext cx="406794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493022"/>
              </p:ext>
            </p:extLst>
          </p:nvPr>
        </p:nvGraphicFramePr>
        <p:xfrm>
          <a:off x="971600" y="5877272"/>
          <a:ext cx="6696744" cy="750570"/>
        </p:xfrm>
        <a:graphic>
          <a:graphicData uri="http://schemas.openxmlformats.org/drawingml/2006/table">
            <a:tbl>
              <a:tblPr/>
              <a:tblGrid>
                <a:gridCol w="1683610"/>
                <a:gridCol w="2088119"/>
                <a:gridCol w="2925015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กำลังการผลิตสูงสุด (ตัว/เดือน)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138,632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1484784"/>
            <a:ext cx="4176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</a:t>
            </a:r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ราชบุรี </a:t>
            </a:r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4427663" y="1474902"/>
            <a:ext cx="4655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กราฟแสดงจำนวนสุกรออกจากจังหวัด</a:t>
            </a:r>
            <a:r>
              <a:rPr lang="th-TH" b="1" dirty="0">
                <a:latin typeface="TH SarabunPSK" pitchFamily="34" charset="-34"/>
                <a:ea typeface="+mj-ea"/>
                <a:cs typeface="TH SarabunPSK" pitchFamily="34" charset="-34"/>
              </a:rPr>
              <a:t>ราชบุรี </a:t>
            </a:r>
            <a:endParaRPr lang="th-TH" dirty="0"/>
          </a:p>
        </p:txBody>
      </p:sp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415851"/>
              </p:ext>
            </p:extLst>
          </p:nvPr>
        </p:nvGraphicFramePr>
        <p:xfrm>
          <a:off x="971600" y="4941168"/>
          <a:ext cx="6696745" cy="750570"/>
        </p:xfrm>
        <a:graphic>
          <a:graphicData uri="http://schemas.openxmlformats.org/drawingml/2006/table">
            <a:tbl>
              <a:tblPr/>
              <a:tblGrid>
                <a:gridCol w="1728192"/>
                <a:gridCol w="2088232"/>
                <a:gridCol w="2880321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เกษตรกร(ราย)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แม่พันธุ์ (ตัว)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739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130,880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6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I:\รูปภาพ-งานแผนที่\ทำแผนที่ 62-ปัจจุบัน\สรุปเคลื่อนย้าย 24-1-65\สุกร\สุกร รบ\สุกร รบ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190" r="41247" b="11886"/>
          <a:stretch/>
        </p:blipFill>
        <p:spPr bwMode="auto">
          <a:xfrm>
            <a:off x="4427984" y="836712"/>
            <a:ext cx="243898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:\รูปภาพ-งานแผนที่\ทำแผนที่ 62-ปัจจุบัน\สรุปเคลื่อนย้าย 24-1-65\สุกร\สุกร รบ\สุกร รบ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1381" b="12381"/>
          <a:stretch/>
        </p:blipFill>
        <p:spPr bwMode="auto">
          <a:xfrm>
            <a:off x="123679" y="866470"/>
            <a:ext cx="243209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9990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564,151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123,184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78,678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38,400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27,868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27,597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17,261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8,919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อุดรธานี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1643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57,144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ชลบุรี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11,700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6,370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ปราจีนบุรี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2,850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2,385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นครสวรรค์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1,850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นครราชสีมา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725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410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ข้อมูลเคลื่อนย้ายสุกร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เข้า-ออก จ.ราชบุรี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22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กราฟแสดงปริมาณซากสุกร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เข้า-ออกจังหวัดราชบุรี เดือน ต.ค. 64 – ม.ค. 65</a:t>
            </a:r>
            <a:endParaRPr lang="th-TH" sz="2800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369196"/>
              </p:ext>
            </p:extLst>
          </p:nvPr>
        </p:nvGraphicFramePr>
        <p:xfrm>
          <a:off x="613842" y="1519636"/>
          <a:ext cx="7992888" cy="31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259632" y="1340768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ปริมาณ (ตัน)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7884368" y="4077072"/>
            <a:ext cx="720080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717058"/>
              </p:ext>
            </p:extLst>
          </p:nvPr>
        </p:nvGraphicFramePr>
        <p:xfrm>
          <a:off x="467544" y="5157192"/>
          <a:ext cx="8208912" cy="750570"/>
        </p:xfrm>
        <a:graphic>
          <a:graphicData uri="http://schemas.openxmlformats.org/drawingml/2006/table">
            <a:tbl>
              <a:tblPr/>
              <a:tblGrid>
                <a:gridCol w="1539171"/>
                <a:gridCol w="2603220"/>
                <a:gridCol w="4066521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จำนวนที่พักซากสุกร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การเก็บซาก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สุกรได้สูงสุด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,549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9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:\รูปภาพ-งานแผนที่\ทำแผนที่ 62-ปัจจุบัน\สรุปเคลื่อนย้าย 24-1-65\ซากสุกร\ซากสุกร รบ\ซากสุกร รบ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438" r="41112" b="13126"/>
          <a:stretch/>
        </p:blipFill>
        <p:spPr bwMode="auto">
          <a:xfrm>
            <a:off x="4438554" y="863219"/>
            <a:ext cx="250971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:\รูปภาพ-งานแผนที่\ทำแผนที่ 62-ปัจจุบัน\สรุปเคลื่อนย้าย 24-1-65\ซากสุกร\ซากสุกร รบ\ซากสุกร รบ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19942" r="41112" b="13373"/>
          <a:stretch/>
        </p:blipFill>
        <p:spPr bwMode="auto">
          <a:xfrm>
            <a:off x="107504" y="837192"/>
            <a:ext cx="250038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09970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564,151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123,184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78,678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38,400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27,868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27,597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17,261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8,919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อุดรธานี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4,000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161087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จำนวน(กก.)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1,415,744.20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1,125,153.09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323,190.79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313,078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255,661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186,295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178,654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147,841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123,184</a:t>
                      </a: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เชียงใหม่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100,089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35496" y="44624"/>
            <a:ext cx="9036496" cy="79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เคลื่อนย้ายซากสุกรเข้า-ออก จ.ราชบุรี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085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ข้อมูลจำนวนสุกรเข้า-ออก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จังหวัดกาญจนบุรี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 ต.ค. 64 – ม.ค. 65</a:t>
            </a:r>
            <a:endParaRPr lang="th-TH" dirty="0"/>
          </a:p>
        </p:txBody>
      </p:sp>
      <p:graphicFrame>
        <p:nvGraphicFramePr>
          <p:cNvPr id="4" name="แผนภูมิ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80323"/>
              </p:ext>
            </p:extLst>
          </p:nvPr>
        </p:nvGraphicFramePr>
        <p:xfrm>
          <a:off x="251520" y="2060848"/>
          <a:ext cx="43204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593160"/>
              </p:ext>
            </p:extLst>
          </p:nvPr>
        </p:nvGraphicFramePr>
        <p:xfrm>
          <a:off x="4427984" y="20608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932040" y="1772816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11560" y="1772816"/>
            <a:ext cx="1224126" cy="3874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จำนวน(ตัว)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707904" y="4117757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172400" y="4293096"/>
            <a:ext cx="792069" cy="3506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เดือน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295" y="1363028"/>
            <a:ext cx="3927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</a:t>
            </a:r>
            <a:r>
              <a:rPr lang="th-TH" sz="2400" b="1" dirty="0">
                <a:latin typeface="TH SarabunPSK" pitchFamily="34" charset="-34"/>
                <a:ea typeface="+mj-ea"/>
                <a:cs typeface="TH SarabunPSK" pitchFamily="34" charset="-34"/>
              </a:rPr>
              <a:t>สุกร</a:t>
            </a:r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เข้าจังหวัดกาญจนบุรี </a:t>
            </a:r>
            <a:endParaRPr lang="th-TH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2038" y="1363326"/>
            <a:ext cx="433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กราฟแสดงจำนวนสุกรออกจากจังหวัดกาญจนบุรี </a:t>
            </a:r>
            <a:endParaRPr lang="th-TH" sz="2400" dirty="0"/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29690"/>
              </p:ext>
            </p:extLst>
          </p:nvPr>
        </p:nvGraphicFramePr>
        <p:xfrm>
          <a:off x="1619672" y="5805264"/>
          <a:ext cx="5996746" cy="750570"/>
        </p:xfrm>
        <a:graphic>
          <a:graphicData uri="http://schemas.openxmlformats.org/drawingml/2006/table">
            <a:tbl>
              <a:tblPr/>
              <a:tblGrid>
                <a:gridCol w="1084839"/>
                <a:gridCol w="2154609"/>
                <a:gridCol w="2757298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จำนวนโรงฆ่าสุกร (แห่ง)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กำลังการผลิตสูงสุด (ตัว/เดือน)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45,760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097647"/>
              </p:ext>
            </p:extLst>
          </p:nvPr>
        </p:nvGraphicFramePr>
        <p:xfrm>
          <a:off x="1619672" y="4869160"/>
          <a:ext cx="6048671" cy="750570"/>
        </p:xfrm>
        <a:graphic>
          <a:graphicData uri="http://schemas.openxmlformats.org/drawingml/2006/table">
            <a:tbl>
              <a:tblPr/>
              <a:tblGrid>
                <a:gridCol w="1094232"/>
                <a:gridCol w="2173266"/>
                <a:gridCol w="2781173"/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เกษตรกร(ราย)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แม่พันธุ์ (ตัว)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th-T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454</a:t>
                      </a:r>
                      <a:endParaRPr lang="th-TH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32,113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7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รูปภาพ-งานแผนที่\ทำแผนที่ 62-ปัจจุบัน\สรุปเคลื่อนย้าย 24-1-65\สุกร\สุกร กจ\สุกร กจ ออ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687" r="41381" b="12382"/>
          <a:stretch/>
        </p:blipFill>
        <p:spPr bwMode="auto">
          <a:xfrm>
            <a:off x="4427984" y="836712"/>
            <a:ext cx="245911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I:\รูปภาพ-งานแผนที่\ทำแผนที่ 62-ปัจจุบัน\สรุปเคลื่อนย้าย 24-1-65\สุกร\สุกร กจ\สุกร กจ เข้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t="20437" r="41381" b="12134"/>
          <a:stretch/>
        </p:blipFill>
        <p:spPr bwMode="auto">
          <a:xfrm>
            <a:off x="114739" y="836712"/>
            <a:ext cx="244103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6198"/>
              </p:ext>
            </p:extLst>
          </p:nvPr>
        </p:nvGraphicFramePr>
        <p:xfrm>
          <a:off x="1619672" y="4149075"/>
          <a:ext cx="3024336" cy="259229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08529"/>
                <a:gridCol w="1103583"/>
                <a:gridCol w="720434"/>
                <a:gridCol w="891790"/>
              </a:tblGrid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จังหวัดต้นทาง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29,909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15,912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8,748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7,471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3,530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อุดรธานี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3,300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2,650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อุทัยธานี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2,590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ชัยนาท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2,535</a:t>
                      </a:r>
                    </a:p>
                  </a:txBody>
                  <a:tcPr marL="9525" marR="9525" marT="9525" marB="0" anchor="b"/>
                </a:tc>
              </a:tr>
              <a:tr h="23566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1,775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167737"/>
              </p:ext>
            </p:extLst>
          </p:nvPr>
        </p:nvGraphicFramePr>
        <p:xfrm>
          <a:off x="5940151" y="4108650"/>
          <a:ext cx="3096345" cy="263271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5541"/>
                <a:gridCol w="1128664"/>
                <a:gridCol w="736808"/>
                <a:gridCol w="915332"/>
              </a:tblGrid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จังหวัดปลายทาง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จำนวน(ครั้ง)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จำนวนสุกร</a:t>
                      </a:r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(ตัว)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กาญจนบุรี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29,909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นครปฐม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222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19,523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ลพบุรี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7,864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5,000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เพชรบูรณ์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3,000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สมุทรปราการ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2,520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ราชบุรี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2,385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ปทุมธานี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อุทัยธานี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675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  <a:tr h="23933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พระนครศรีอยุธยา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624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สี่เหลี่ยมผืนผ้ามุมมน 7"/>
          <p:cNvSpPr/>
          <p:nvPr/>
        </p:nvSpPr>
        <p:spPr>
          <a:xfrm>
            <a:off x="107504" y="116632"/>
            <a:ext cx="9036496" cy="79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ข้อมูลเคลื่อนย้ายสุกร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เข้า-ออก จ.กาญจนบุรี 10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ลำดับแรก ตั้งแต่วันที่ 1 - 20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ม.ค. 65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979712" y="3429000"/>
            <a:ext cx="1368152" cy="576064"/>
          </a:xfrm>
          <a:prstGeom prst="roundRect">
            <a:avLst/>
          </a:prstGeom>
          <a:solidFill>
            <a:srgbClr val="FF33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เข้า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6300192" y="3429000"/>
            <a:ext cx="1368152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ออก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41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2711</Words>
  <Application>Microsoft Office PowerPoint</Application>
  <PresentationFormat>นำเสนอทางหน้าจอ (4:3)</PresentationFormat>
  <Paragraphs>1390</Paragraphs>
  <Slides>36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17</vt:i4>
      </vt:variant>
      <vt:variant>
        <vt:lpstr>ชื่อเรื่องภาพนิ่ง</vt:lpstr>
      </vt:variant>
      <vt:variant>
        <vt:i4>36</vt:i4>
      </vt:variant>
    </vt:vector>
  </HeadingPairs>
  <TitlesOfParts>
    <vt:vector size="53" baseType="lpstr">
      <vt:lpstr>ชุดรูปแบบของ Office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5_ชุดรูปแบบของ Office</vt:lpstr>
      <vt:lpstr>6_ชุดรูปแบบของ Office</vt:lpstr>
      <vt:lpstr>7_ชุดรูปแบบของ Office</vt:lpstr>
      <vt:lpstr>8_ชุดรูปแบบของ Office</vt:lpstr>
      <vt:lpstr>9_ชุดรูปแบบของ Office</vt:lpstr>
      <vt:lpstr>10_ชุดรูปแบบของ Office</vt:lpstr>
      <vt:lpstr>11_ชุดรูปแบบของ Office</vt:lpstr>
      <vt:lpstr>12_ชุดรูปแบบของ Office</vt:lpstr>
      <vt:lpstr>13_ชุดรูปแบบของ Office</vt:lpstr>
      <vt:lpstr>14_ชุดรูปแบบของ Office</vt:lpstr>
      <vt:lpstr>15_ชุดรูปแบบของ Office</vt:lpstr>
      <vt:lpstr>17_ชุดรูปแบบของ Office</vt:lpstr>
      <vt:lpstr>ข้อมูลการเคลื่อนย้ายสุกร และซากสุกร เข้า-ออก  พื้นที่ปศุสัตว์เขต 7 ตั้งแต่เดือน 1 ต.ค. 64 – 28 ม.ค. 65</vt:lpstr>
      <vt:lpstr>ข้อมูลจำนวนสุกรเข้า-ออกพื้นที่ปศุสัตว์เขต 7 เดือน ต.ค. 64 – ม.ค. 65</vt:lpstr>
      <vt:lpstr>กราฟแสดงปริมาณซากสุกรเข้า-ออกพื้นที่ปศุสัตว์เขต 7 เดือน ต.ค. 64 – ม.ค. 65</vt:lpstr>
      <vt:lpstr>ข้อมูลจำนวนสุกรเข้า-ออกจังหวัดราชบุรี เดือน ต.ค. 64 – ม.ค. 65</vt:lpstr>
      <vt:lpstr>งานนำเสนอ PowerPoint</vt:lpstr>
      <vt:lpstr>กราฟแสดงปริมาณซากสุกรเข้า-ออกจังหวัดราชบุรี เดือน ต.ค. 64 – ม.ค. 65</vt:lpstr>
      <vt:lpstr>งานนำเสนอ PowerPoint</vt:lpstr>
      <vt:lpstr>ข้อมูลจำนวนสุกรเข้า-ออกจังหวัดกาญจนบุรี เดือน ต.ค. 64 – ม.ค. 65</vt:lpstr>
      <vt:lpstr>งานนำเสนอ PowerPoint</vt:lpstr>
      <vt:lpstr>กราฟแสดงปริมาณซากสุกรเข้า-ออกจังหวัดกาญจนบุรี เดือน ต.ค. 64 – ม.ค. 65</vt:lpstr>
      <vt:lpstr>งานนำเสนอ PowerPoint</vt:lpstr>
      <vt:lpstr>ข้อมูลจำนวนสุกรเข้า-ออกจังหวัดสุพรรณบุรี เดือน ต.ค. 64 – ม.ค. 65</vt:lpstr>
      <vt:lpstr>งานนำเสนอ PowerPoint</vt:lpstr>
      <vt:lpstr>กราฟแสดงปริมาณซากสุกรเข้า-ออกจังหวัดสุพรรณบุรี เดือน ต.ค. 64 – ม.ค. 65</vt:lpstr>
      <vt:lpstr>งานนำเสนอ PowerPoint</vt:lpstr>
      <vt:lpstr>ข้อมูลจำนวนสุกรเข้า-ออกจังหวัดนครปฐมเดือน ต.ค. 64 – ม.ค. 65</vt:lpstr>
      <vt:lpstr>งานนำเสนอ PowerPoint</vt:lpstr>
      <vt:lpstr>กราฟแสดงปริมาณซากสุกรเข้า-ออกจังหวัดนครปฐม เดือน ต.ค. 64 – ม.ค. 65</vt:lpstr>
      <vt:lpstr>งานนำเสนอ PowerPoint</vt:lpstr>
      <vt:lpstr>ข้อมูลจำนวนสุกรเข้า-ออกจังหวัดประจวบคีรีขันธ์ เดือน ต.ค. 64 – ม.ค. 65</vt:lpstr>
      <vt:lpstr>งานนำเสนอ PowerPoint</vt:lpstr>
      <vt:lpstr>กราฟแสดงปริมาณซากสุกรเข้า-ออกจังหวัดประจวบคีรีขันธ์ เดือน ต.ค. 64 – ม.ค. 65</vt:lpstr>
      <vt:lpstr>งานนำเสนอ PowerPoint</vt:lpstr>
      <vt:lpstr>ข้อมูลจำนวนสุกรเข้า-ออกจังหวัดเพชรบุรี เดือน ต.ค. 64 – ม.ค. 65</vt:lpstr>
      <vt:lpstr>งานนำเสนอ PowerPoint</vt:lpstr>
      <vt:lpstr>กราฟแสดงปริมาณซากสุกรเข้า-ออกจังหวัดเพชรบุรี เดือน ต.ค. 64 – ม.ค. 65</vt:lpstr>
      <vt:lpstr>งานนำเสนอ PowerPoint</vt:lpstr>
      <vt:lpstr>ข้อมูลจำนวนสุกรเข้า-ออกจังหวัดสมุทรสาคร เดือน ต.ค. 64 – ม.ค. 65</vt:lpstr>
      <vt:lpstr>งานนำเสนอ PowerPoint</vt:lpstr>
      <vt:lpstr>กราฟแสดงปริมาณซากสุกรเข้า-ออกจังหวัดสมุทรสาคร เดือน ต.ค. 64 – ม.ค. 65</vt:lpstr>
      <vt:lpstr>งานนำเสนอ PowerPoint</vt:lpstr>
      <vt:lpstr>ข้อมูลจำนวนสุกรเข้า-ออกจังหวัดสมุทรสงคราม เดือน ต.ค. 64 – ม.ค. 65</vt:lpstr>
      <vt:lpstr>งานนำเสนอ PowerPoint</vt:lpstr>
      <vt:lpstr>กราฟแสดงปริมาณซากสุกรเข้า-ออกจังหวัดสมุทรสงคราม เดือน ต.ค. 64 – ม.ค. 65</vt:lpstr>
      <vt:lpstr>งานนำเสนอ PowerPoint</vt:lpstr>
      <vt:lpstr>ขอบคุณมากครับ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AdminJumlong</dc:creator>
  <cp:lastModifiedBy>BOSSLONG</cp:lastModifiedBy>
  <cp:revision>30</cp:revision>
  <dcterms:created xsi:type="dcterms:W3CDTF">2022-01-30T01:34:06Z</dcterms:created>
  <dcterms:modified xsi:type="dcterms:W3CDTF">2022-03-11T02:39:43Z</dcterms:modified>
</cp:coreProperties>
</file>