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5" r:id="rId1"/>
  </p:sldMasterIdLst>
  <p:notesMasterIdLst>
    <p:notesMasterId r:id="rId6"/>
  </p:notesMasterIdLst>
  <p:handoutMasterIdLst>
    <p:handoutMasterId r:id="rId7"/>
  </p:handoutMasterIdLst>
  <p:sldIdLst>
    <p:sldId id="354" r:id="rId2"/>
    <p:sldId id="355" r:id="rId3"/>
    <p:sldId id="358" r:id="rId4"/>
    <p:sldId id="356" r:id="rId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F5EEA34-F053-47CA-946B-37B14FC7751E}">
          <p14:sldIdLst>
            <p14:sldId id="354"/>
            <p14:sldId id="355"/>
            <p14:sldId id="358"/>
            <p14:sldId id="35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99CC"/>
    <a:srgbClr val="9999FF"/>
    <a:srgbClr val="FF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A27942-075D-4914-8A7C-3626B05D34C3}" v="1" dt="2021-07-23T04:21:28.6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86531" autoAdjust="0"/>
  </p:normalViewPr>
  <p:slideViewPr>
    <p:cSldViewPr snapToGrid="0">
      <p:cViewPr>
        <p:scale>
          <a:sx n="96" d="100"/>
          <a:sy n="96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ttin Thongsrimuang" userId="a59cd3359ab16046" providerId="LiveId" clId="{9FA27942-075D-4914-8A7C-3626B05D34C3}"/>
    <pc:docChg chg="modSld">
      <pc:chgData name="Kittin Thongsrimuang" userId="a59cd3359ab16046" providerId="LiveId" clId="{9FA27942-075D-4914-8A7C-3626B05D34C3}" dt="2021-07-23T04:21:39.272" v="1" actId="404"/>
      <pc:docMkLst>
        <pc:docMk/>
      </pc:docMkLst>
      <pc:sldChg chg="modSp mod">
        <pc:chgData name="Kittin Thongsrimuang" userId="a59cd3359ab16046" providerId="LiveId" clId="{9FA27942-075D-4914-8A7C-3626B05D34C3}" dt="2021-07-23T04:21:39.272" v="1" actId="404"/>
        <pc:sldMkLst>
          <pc:docMk/>
          <pc:sldMk cId="2025485872" sldId="356"/>
        </pc:sldMkLst>
        <pc:spChg chg="mod">
          <ac:chgData name="Kittin Thongsrimuang" userId="a59cd3359ab16046" providerId="LiveId" clId="{9FA27942-075D-4914-8A7C-3626B05D34C3}" dt="2021-07-23T04:21:39.272" v="1" actId="404"/>
          <ac:spMkLst>
            <pc:docMk/>
            <pc:sldMk cId="2025485872" sldId="356"/>
            <ac:spMk id="4" creationId="{C260F437-A560-4B9F-A5C2-ADD9F652145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1D158-A66B-4EB2-83A4-369467263B88}" type="datetimeFigureOut">
              <a:rPr lang="th-TH" smtClean="0"/>
              <a:t>07/06/65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B5B8C-F719-4487-B275-105C3A711A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838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987F2-ED0E-43A7-B858-5C776E5A909A}" type="datetimeFigureOut">
              <a:rPr lang="th-TH" smtClean="0"/>
              <a:t>07/06/65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F7E65-DE31-42A1-800C-B911DA994D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5529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http://epitools.ausvet.com.au/content.php?page=Freedom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39D73-4025-427D-94D0-29B70CE270F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09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74089FE-94DC-4CEE-8522-8D327FC59957}" type="datetimeFigureOut">
              <a:rPr lang="th-TH" smtClean="0"/>
              <a:t>07/06/65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5D8E-6EA4-4873-8017-EE77ADE7AF19}" type="slidenum">
              <a:rPr lang="th-TH" smtClean="0"/>
              <a:t>‹#›</a:t>
            </a:fld>
            <a:endParaRPr lang="th-TH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58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89FE-94DC-4CEE-8522-8D327FC59957}" type="datetimeFigureOut">
              <a:rPr lang="th-TH" smtClean="0"/>
              <a:t>07/06/65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5D8E-6EA4-4873-8017-EE77ADE7AF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53810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89FE-94DC-4CEE-8522-8D327FC59957}" type="datetimeFigureOut">
              <a:rPr lang="th-TH" smtClean="0"/>
              <a:t>07/06/65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5D8E-6EA4-4873-8017-EE77ADE7AF19}" type="slidenum">
              <a:rPr lang="th-TH" smtClean="0"/>
              <a:t>‹#›</a:t>
            </a:fld>
            <a:endParaRPr lang="th-TH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3435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89FE-94DC-4CEE-8522-8D327FC59957}" type="datetimeFigureOut">
              <a:rPr lang="th-TH" smtClean="0"/>
              <a:t>07/06/65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5D8E-6EA4-4873-8017-EE77ADE7AF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8287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89FE-94DC-4CEE-8522-8D327FC59957}" type="datetimeFigureOut">
              <a:rPr lang="th-TH" smtClean="0"/>
              <a:t>07/06/65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5D8E-6EA4-4873-8017-EE77ADE7AF19}" type="slidenum">
              <a:rPr lang="th-TH" smtClean="0"/>
              <a:t>‹#›</a:t>
            </a:fld>
            <a:endParaRPr lang="th-TH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919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89FE-94DC-4CEE-8522-8D327FC59957}" type="datetimeFigureOut">
              <a:rPr lang="th-TH" smtClean="0"/>
              <a:t>07/06/65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5D8E-6EA4-4873-8017-EE77ADE7AF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279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89FE-94DC-4CEE-8522-8D327FC59957}" type="datetimeFigureOut">
              <a:rPr lang="th-TH" smtClean="0"/>
              <a:t>07/06/65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5D8E-6EA4-4873-8017-EE77ADE7AF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992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89FE-94DC-4CEE-8522-8D327FC59957}" type="datetimeFigureOut">
              <a:rPr lang="th-TH" smtClean="0"/>
              <a:t>07/06/65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5D8E-6EA4-4873-8017-EE77ADE7AF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838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89FE-94DC-4CEE-8522-8D327FC59957}" type="datetimeFigureOut">
              <a:rPr lang="th-TH" smtClean="0"/>
              <a:t>07/06/65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5D8E-6EA4-4873-8017-EE77ADE7AF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392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89FE-94DC-4CEE-8522-8D327FC59957}" type="datetimeFigureOut">
              <a:rPr lang="th-TH" smtClean="0"/>
              <a:t>07/06/65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5D8E-6EA4-4873-8017-EE77ADE7AF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584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89FE-94DC-4CEE-8522-8D327FC59957}" type="datetimeFigureOut">
              <a:rPr lang="th-TH" smtClean="0"/>
              <a:t>07/06/65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5D8E-6EA4-4873-8017-EE77ADE7AF19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24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74089FE-94DC-4CEE-8522-8D327FC59957}" type="datetimeFigureOut">
              <a:rPr lang="th-TH" smtClean="0"/>
              <a:t>07/06/65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2CE75D8E-6EA4-4873-8017-EE77ADE7AF19}" type="slidenum">
              <a:rPr lang="th-TH" smtClean="0"/>
              <a:t>‹#›</a:t>
            </a:fld>
            <a:endParaRPr lang="th-TH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2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6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28.svg"/><Relationship Id="rId18" Type="http://schemas.openxmlformats.org/officeDocument/2006/relationships/image" Target="../media/image32.svg"/><Relationship Id="rId3" Type="http://schemas.openxmlformats.org/officeDocument/2006/relationships/image" Target="../media/image18.svg"/><Relationship Id="rId21" Type="http://schemas.openxmlformats.org/officeDocument/2006/relationships/image" Target="../media/image21.png"/><Relationship Id="rId7" Type="http://schemas.openxmlformats.org/officeDocument/2006/relationships/image" Target="../media/image22.svg"/><Relationship Id="rId12" Type="http://schemas.openxmlformats.org/officeDocument/2006/relationships/image" Target="../media/image16.png"/><Relationship Id="rId17" Type="http://schemas.openxmlformats.org/officeDocument/2006/relationships/image" Target="../media/image19.png"/><Relationship Id="rId2" Type="http://schemas.openxmlformats.org/officeDocument/2006/relationships/image" Target="../media/image11.png"/><Relationship Id="rId16" Type="http://schemas.openxmlformats.org/officeDocument/2006/relationships/image" Target="../media/image30.svg"/><Relationship Id="rId20" Type="http://schemas.openxmlformats.org/officeDocument/2006/relationships/image" Target="../media/image34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26.svg"/><Relationship Id="rId5" Type="http://schemas.openxmlformats.org/officeDocument/2006/relationships/image" Target="../media/image20.svg"/><Relationship Id="rId15" Type="http://schemas.openxmlformats.org/officeDocument/2006/relationships/image" Target="../media/image18.png"/><Relationship Id="rId23" Type="http://schemas.openxmlformats.org/officeDocument/2006/relationships/image" Target="../media/image22.png"/><Relationship Id="rId10" Type="http://schemas.openxmlformats.org/officeDocument/2006/relationships/image" Target="../media/image15.png"/><Relationship Id="rId19" Type="http://schemas.openxmlformats.org/officeDocument/2006/relationships/image" Target="../media/image20.png"/><Relationship Id="rId4" Type="http://schemas.openxmlformats.org/officeDocument/2006/relationships/image" Target="../media/image12.png"/><Relationship Id="rId9" Type="http://schemas.openxmlformats.org/officeDocument/2006/relationships/image" Target="../media/image24.svg"/><Relationship Id="rId14" Type="http://schemas.openxmlformats.org/officeDocument/2006/relationships/image" Target="../media/image17.png"/><Relationship Id="rId22" Type="http://schemas.openxmlformats.org/officeDocument/2006/relationships/image" Target="../media/image3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C42BF1B2-C1AB-4037-A50C-8369CC50B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60" y="2624328"/>
            <a:ext cx="10946561" cy="1609344"/>
          </a:xfrm>
        </p:spPr>
        <p:txBody>
          <a:bodyPr/>
          <a:lstStyle/>
          <a:p>
            <a:pPr algn="ctr"/>
            <a:r>
              <a:rPr lang="th-TH" b="1" dirty="0">
                <a:latin typeface="TH NiramitIT๙" panose="02000506000000020004" pitchFamily="2" charset="-34"/>
                <a:cs typeface="TH NiramitIT๙" panose="02000506000000020004" pitchFamily="2" charset="-34"/>
              </a:rPr>
              <a:t>หลักเกณฑ์การสร้างระบบคอมพาร์</a:t>
            </a:r>
            <a:r>
              <a:rPr lang="th-TH" b="1" dirty="0" err="1">
                <a:latin typeface="TH NiramitIT๙" panose="02000506000000020004" pitchFamily="2" charset="-34"/>
                <a:cs typeface="TH NiramitIT๙" panose="02000506000000020004" pitchFamily="2" charset="-34"/>
              </a:rPr>
              <a:t>ทเ</a:t>
            </a:r>
            <a:r>
              <a:rPr lang="th-TH" b="1" dirty="0">
                <a:latin typeface="TH NiramitIT๙" panose="02000506000000020004" pitchFamily="2" charset="-34"/>
                <a:cs typeface="TH NiramitIT๙" panose="02000506000000020004" pitchFamily="2" charset="-34"/>
              </a:rPr>
              <a:t>มนต์ปลอดโรคอหิวา</a:t>
            </a:r>
            <a:r>
              <a:rPr lang="th-TH" b="1" dirty="0" err="1">
                <a:latin typeface="TH NiramitIT๙" panose="02000506000000020004" pitchFamily="2" charset="-34"/>
                <a:cs typeface="TH NiramitIT๙" panose="02000506000000020004" pitchFamily="2" charset="-34"/>
              </a:rPr>
              <a:t>ต์</a:t>
            </a:r>
            <a:r>
              <a:rPr lang="th-TH" b="1" dirty="0">
                <a:latin typeface="TH NiramitIT๙" panose="02000506000000020004" pitchFamily="2" charset="-34"/>
                <a:cs typeface="TH NiramitIT๙" panose="02000506000000020004" pitchFamily="2" charset="-34"/>
              </a:rPr>
              <a:t>แอฟริกาในสุกร</a:t>
            </a:r>
          </a:p>
        </p:txBody>
      </p:sp>
    </p:spTree>
    <p:extLst>
      <p:ext uri="{BB962C8B-B14F-4D97-AF65-F5344CB8AC3E}">
        <p14:creationId xmlns:p14="http://schemas.microsoft.com/office/powerpoint/2010/main" val="4259051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87F25341-A2EB-45A9-BD38-E0993A0902FE}"/>
              </a:ext>
            </a:extLst>
          </p:cNvPr>
          <p:cNvSpPr/>
          <p:nvPr/>
        </p:nvSpPr>
        <p:spPr>
          <a:xfrm>
            <a:off x="87660" y="1329683"/>
            <a:ext cx="4870974" cy="5415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C089B78-C4CD-4F03-A14B-1D27671833A3}"/>
              </a:ext>
            </a:extLst>
          </p:cNvPr>
          <p:cNvSpPr txBox="1"/>
          <p:nvPr/>
        </p:nvSpPr>
        <p:spPr>
          <a:xfrm>
            <a:off x="5013130" y="1685054"/>
            <a:ext cx="707063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th-TH" sz="2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ระบบคอมพาร์เมน</a:t>
            </a:r>
            <a:r>
              <a:rPr lang="th-TH" sz="2600" b="1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ต์</a:t>
            </a:r>
            <a:r>
              <a:rPr lang="th-TH" sz="2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ปลอดโรคอหิวา</a:t>
            </a:r>
            <a:r>
              <a:rPr lang="th-TH" sz="2600" b="1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ต์</a:t>
            </a:r>
            <a:r>
              <a:rPr lang="th-TH" sz="2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แอฟริกาในสุกร</a:t>
            </a:r>
            <a:endParaRPr lang="en-US" sz="26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26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6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หมายถึง ฟาร์มสุกร 1 ฟาร์ม หรือมากกว่า 1 ฟาร์ม ภายใต้การจัดการระบบความปลอดภัยทางชีวภาพเดียวกันในพื้นที่ปศุสัตว์เขตเดียวกัน ซึ่งอาจรวมโรงผลิตอาหารและโรงฆ่าสุกรด้วยหรือไม่ก็ได้</a:t>
            </a:r>
          </a:p>
          <a:p>
            <a:r>
              <a:rPr lang="th-TH" sz="26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endParaRPr lang="en-US" sz="26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h-TH" sz="2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ระดับความเสี่ยงที่ยอมรับได้ (</a:t>
            </a:r>
            <a:r>
              <a:rPr lang="en-US" sz="2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Appropriate level of protection : ALOP) </a:t>
            </a:r>
            <a:r>
              <a:rPr lang="th-TH" sz="2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ของฟาร์มที่จะขอรับรองเป็นระบบคอมพาร์</a:t>
            </a:r>
            <a:r>
              <a:rPr lang="th-TH" sz="2600" b="1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ทเ</a:t>
            </a:r>
            <a:r>
              <a:rPr lang="th-TH" sz="2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มนต์ปลอดโรคอหิวา</a:t>
            </a:r>
            <a:r>
              <a:rPr lang="th-TH" sz="2600" b="1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ต์</a:t>
            </a:r>
            <a:r>
              <a:rPr lang="th-TH" sz="2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แอฟริกาในสุกร  	</a:t>
            </a:r>
          </a:p>
          <a:p>
            <a:r>
              <a:rPr lang="th-TH" sz="2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6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คือ ระดับความเสี่ยงที่แทบไม่มีโอกาสเกิดขึ้น (</a:t>
            </a:r>
            <a:r>
              <a:rPr lang="en-US" sz="2600" dirty="0">
                <a:latin typeface="TH Niramit AS" panose="02000506000000020004" pitchFamily="2" charset="-34"/>
                <a:cs typeface="TH Niramit AS" panose="02000506000000020004" pitchFamily="2" charset="-34"/>
              </a:rPr>
              <a:t>Negligible)</a:t>
            </a:r>
            <a:endParaRPr lang="th-TH" sz="26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endParaRPr lang="en-US" sz="26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endParaRPr lang="en-US" sz="26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4ABF6866-81B9-4454-80F1-ED8EF0FE2A94}"/>
              </a:ext>
            </a:extLst>
          </p:cNvPr>
          <p:cNvGrpSpPr/>
          <p:nvPr/>
        </p:nvGrpSpPr>
        <p:grpSpPr>
          <a:xfrm>
            <a:off x="87660" y="2059511"/>
            <a:ext cx="4870974" cy="4685517"/>
            <a:chOff x="1695677" y="2867558"/>
            <a:chExt cx="2884893" cy="2904197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xmlns="" id="{9482C366-7B71-49B7-9934-D2129C4F5962}"/>
                </a:ext>
              </a:extLst>
            </p:cNvPr>
            <p:cNvGrpSpPr/>
            <p:nvPr/>
          </p:nvGrpSpPr>
          <p:grpSpPr>
            <a:xfrm>
              <a:off x="1695677" y="2867558"/>
              <a:ext cx="2884893" cy="2904197"/>
              <a:chOff x="1695677" y="2867558"/>
              <a:chExt cx="2884893" cy="2904197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xmlns="" id="{918671F6-1DD9-401C-BF17-EB10D73D404D}"/>
                  </a:ext>
                </a:extLst>
              </p:cNvPr>
              <p:cNvSpPr/>
              <p:nvPr/>
            </p:nvSpPr>
            <p:spPr>
              <a:xfrm>
                <a:off x="1695677" y="2867558"/>
                <a:ext cx="2884893" cy="2904197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xmlns="" id="{6FD7098A-0607-40D8-9985-7C61B31B306D}"/>
                  </a:ext>
                </a:extLst>
              </p:cNvPr>
              <p:cNvSpPr/>
              <p:nvPr/>
            </p:nvSpPr>
            <p:spPr>
              <a:xfrm>
                <a:off x="2063051" y="3213818"/>
                <a:ext cx="2124485" cy="2160385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xmlns="" id="{27C2F55A-3CC4-4795-AF81-9E31E3CE5121}"/>
                  </a:ext>
                </a:extLst>
              </p:cNvPr>
              <p:cNvSpPr/>
              <p:nvPr/>
            </p:nvSpPr>
            <p:spPr>
              <a:xfrm>
                <a:off x="2298203" y="3469880"/>
                <a:ext cx="1662870" cy="1664949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>
                  <a:latin typeface="TH Niramit AS" panose="02000506000000020004" pitchFamily="2" charset="-34"/>
                  <a:cs typeface="TH Niramit AS" panose="02000506000000020004" pitchFamily="2" charset="-34"/>
                </a:endParaRPr>
              </a:p>
              <a:p>
                <a:pPr algn="ctr"/>
                <a:endParaRPr lang="en-GB" b="1" dirty="0">
                  <a:latin typeface="TH Niramit AS" panose="02000506000000020004" pitchFamily="2" charset="-34"/>
                  <a:cs typeface="TH Niramit AS" panose="02000506000000020004" pitchFamily="2" charset="-34"/>
                </a:endParaRPr>
              </a:p>
              <a:p>
                <a:pPr algn="ctr"/>
                <a:endParaRPr lang="en-GB" b="1" dirty="0">
                  <a:latin typeface="TH Niramit AS" panose="02000506000000020004" pitchFamily="2" charset="-34"/>
                  <a:cs typeface="TH Niramit AS" panose="02000506000000020004" pitchFamily="2" charset="-34"/>
                </a:endParaRPr>
              </a:p>
              <a:p>
                <a:pPr algn="ctr"/>
                <a:endParaRPr lang="th-TH" sz="2000" b="1" dirty="0">
                  <a:latin typeface="TH Niramit AS" panose="02000506000000020004" pitchFamily="2" charset="-34"/>
                  <a:cs typeface="TH Niramit AS" panose="02000506000000020004" pitchFamily="2" charset="-34"/>
                </a:endParaRPr>
              </a:p>
              <a:p>
                <a:pPr algn="ctr"/>
                <a:endParaRPr lang="th-TH" sz="2000" b="1" dirty="0">
                  <a:latin typeface="TH Niramit AS" panose="02000506000000020004" pitchFamily="2" charset="-34"/>
                  <a:cs typeface="TH Niramit AS" panose="02000506000000020004" pitchFamily="2" charset="-34"/>
                </a:endParaRPr>
              </a:p>
              <a:p>
                <a:pPr algn="ctr"/>
                <a:endParaRPr lang="th-TH" sz="2000" b="1" dirty="0">
                  <a:latin typeface="TH Niramit AS" panose="02000506000000020004" pitchFamily="2" charset="-34"/>
                  <a:cs typeface="TH Niramit AS" panose="02000506000000020004" pitchFamily="2" charset="-34"/>
                </a:endParaRPr>
              </a:p>
              <a:p>
                <a:pPr algn="ctr"/>
                <a:r>
                  <a:rPr lang="en-GB" sz="2000" b="1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ASF Free Compartment</a:t>
                </a:r>
              </a:p>
            </p:txBody>
          </p:sp>
        </p:grp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xmlns="" id="{07226C05-262E-402F-8793-6FF3DA6101CF}"/>
                </a:ext>
              </a:extLst>
            </p:cNvPr>
            <p:cNvCxnSpPr>
              <a:cxnSpLocks/>
            </p:cNvCxnSpPr>
            <p:nvPr/>
          </p:nvCxnSpPr>
          <p:spPr>
            <a:xfrm>
              <a:off x="3087434" y="5092129"/>
              <a:ext cx="0" cy="297565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3E17CCF8-EDB9-4674-999E-98DE201A16B1}"/>
                </a:ext>
              </a:extLst>
            </p:cNvPr>
            <p:cNvSpPr txBox="1"/>
            <p:nvPr/>
          </p:nvSpPr>
          <p:spPr>
            <a:xfrm>
              <a:off x="3231679" y="2984952"/>
              <a:ext cx="1200521" cy="2861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3 km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D96750B-8F72-4773-A58F-384A38A5D6DD}"/>
                </a:ext>
              </a:extLst>
            </p:cNvPr>
            <p:cNvSpPr txBox="1"/>
            <p:nvPr/>
          </p:nvSpPr>
          <p:spPr>
            <a:xfrm>
              <a:off x="3147211" y="5110305"/>
              <a:ext cx="12005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1 km</a:t>
              </a:r>
            </a:p>
          </p:txBody>
        </p:sp>
      </p:grp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8F014A73-D7AA-4ABD-AEB6-80E11EDB044B}"/>
              </a:ext>
            </a:extLst>
          </p:cNvPr>
          <p:cNvCxnSpPr>
            <a:cxnSpLocks/>
            <a:stCxn id="16" idx="0"/>
            <a:endCxn id="25" idx="0"/>
          </p:cNvCxnSpPr>
          <p:nvPr/>
        </p:nvCxnSpPr>
        <p:spPr>
          <a:xfrm flipH="1">
            <a:off x="2508820" y="2059511"/>
            <a:ext cx="14327" cy="971763"/>
          </a:xfrm>
          <a:prstGeom prst="straightConnector1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B28687E-4707-4EB3-B793-77CA8AAE159D}"/>
              </a:ext>
            </a:extLst>
          </p:cNvPr>
          <p:cNvSpPr txBox="1"/>
          <p:nvPr/>
        </p:nvSpPr>
        <p:spPr>
          <a:xfrm>
            <a:off x="229925" y="5695861"/>
            <a:ext cx="2473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Protection/Buffer zone</a:t>
            </a:r>
            <a:endParaRPr lang="th-TH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1426B17-6783-40F1-B886-8A7DB55DD5CD}"/>
              </a:ext>
            </a:extLst>
          </p:cNvPr>
          <p:cNvSpPr txBox="1"/>
          <p:nvPr/>
        </p:nvSpPr>
        <p:spPr>
          <a:xfrm>
            <a:off x="957824" y="1329683"/>
            <a:ext cx="3032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INFECTED ZONE/</a:t>
            </a:r>
          </a:p>
          <a:p>
            <a:r>
              <a:rPr lang="en-US" dirty="0">
                <a:solidFill>
                  <a:srgbClr val="FF0000"/>
                </a:solidFill>
              </a:rPr>
              <a:t>Different health status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xmlns="" id="{F3BA0BC6-D39F-4A80-A073-71348556C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735" y="159677"/>
            <a:ext cx="11142996" cy="964686"/>
          </a:xfrm>
          <a:solidFill>
            <a:schemeClr val="bg2"/>
          </a:solidFill>
        </p:spPr>
        <p:txBody>
          <a:bodyPr anchor="b">
            <a:noAutofit/>
          </a:bodyPr>
          <a:lstStyle/>
          <a:p>
            <a:pPr algn="ctr"/>
            <a:r>
              <a:rPr lang="th-TH" sz="4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/>
            </a:r>
            <a:br>
              <a:rPr lang="th-TH" sz="4400" b="1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r>
              <a:rPr lang="th-TH" sz="4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นิยามระบบคอมพาร์</a:t>
            </a:r>
            <a:r>
              <a:rPr lang="th-TH" sz="4400" b="1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ทเ</a:t>
            </a:r>
            <a:r>
              <a:rPr lang="th-TH" sz="4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มนต์ปลอดโรคอหิวา</a:t>
            </a:r>
            <a:r>
              <a:rPr lang="th-TH" sz="4400" b="1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ต์</a:t>
            </a:r>
            <a:r>
              <a:rPr lang="th-TH" sz="4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แอฟริกาในสุกร</a:t>
            </a:r>
          </a:p>
        </p:txBody>
      </p:sp>
      <p:pic>
        <p:nvPicPr>
          <p:cNvPr id="24" name="Graphic 23" descr="Barn">
            <a:extLst>
              <a:ext uri="{FF2B5EF4-FFF2-40B4-BE49-F238E27FC236}">
                <a16:creationId xmlns:a16="http://schemas.microsoft.com/office/drawing/2014/main" xmlns="" id="{40D5CC84-6E0B-4157-877E-FFD83785DF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446569" y="3958402"/>
            <a:ext cx="586761" cy="584417"/>
          </a:xfrm>
          <a:prstGeom prst="rect">
            <a:avLst/>
          </a:prstGeom>
        </p:spPr>
      </p:pic>
      <p:pic>
        <p:nvPicPr>
          <p:cNvPr id="26" name="Graphic 25" descr="Barn">
            <a:extLst>
              <a:ext uri="{FF2B5EF4-FFF2-40B4-BE49-F238E27FC236}">
                <a16:creationId xmlns:a16="http://schemas.microsoft.com/office/drawing/2014/main" xmlns="" id="{8589EC04-4FD6-4843-91E5-1CAFA63256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167714" y="3547461"/>
            <a:ext cx="586761" cy="584417"/>
          </a:xfrm>
          <a:prstGeom prst="rect">
            <a:avLst/>
          </a:prstGeom>
        </p:spPr>
      </p:pic>
      <p:pic>
        <p:nvPicPr>
          <p:cNvPr id="27" name="Graphic 26" descr="Barn">
            <a:extLst>
              <a:ext uri="{FF2B5EF4-FFF2-40B4-BE49-F238E27FC236}">
                <a16:creationId xmlns:a16="http://schemas.microsoft.com/office/drawing/2014/main" xmlns="" id="{C3736ED4-3B31-4B76-8F5F-320765D7E9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313495" y="4250611"/>
            <a:ext cx="586761" cy="584417"/>
          </a:xfrm>
          <a:prstGeom prst="rect">
            <a:avLst/>
          </a:prstGeom>
        </p:spPr>
      </p:pic>
      <p:pic>
        <p:nvPicPr>
          <p:cNvPr id="43" name="Graphic 42" descr="Magnifying glass">
            <a:extLst>
              <a:ext uri="{FF2B5EF4-FFF2-40B4-BE49-F238E27FC236}">
                <a16:creationId xmlns:a16="http://schemas.microsoft.com/office/drawing/2014/main" xmlns="" id="{9BCA47AA-DF76-4C31-A104-C19B35F41C1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954217" y="2057664"/>
            <a:ext cx="395881" cy="440073"/>
          </a:xfrm>
          <a:prstGeom prst="rect">
            <a:avLst/>
          </a:prstGeom>
        </p:spPr>
      </p:pic>
      <p:pic>
        <p:nvPicPr>
          <p:cNvPr id="13" name="Graphic 12" descr="Silo">
            <a:extLst>
              <a:ext uri="{FF2B5EF4-FFF2-40B4-BE49-F238E27FC236}">
                <a16:creationId xmlns:a16="http://schemas.microsoft.com/office/drawing/2014/main" xmlns="" id="{0651C9AC-E10A-4933-9F66-534AD9A861C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1287056" y="4455413"/>
            <a:ext cx="628816" cy="628816"/>
          </a:xfrm>
          <a:prstGeom prst="rect">
            <a:avLst/>
          </a:prstGeom>
        </p:spPr>
      </p:pic>
      <p:pic>
        <p:nvPicPr>
          <p:cNvPr id="15" name="Graphic 14" descr="Store">
            <a:extLst>
              <a:ext uri="{FF2B5EF4-FFF2-40B4-BE49-F238E27FC236}">
                <a16:creationId xmlns:a16="http://schemas.microsoft.com/office/drawing/2014/main" xmlns="" id="{DE78D548-8EF7-43B6-A443-7CD5F3DD6EF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1871162" y="3054654"/>
            <a:ext cx="765780" cy="765780"/>
          </a:xfrm>
          <a:prstGeom prst="rect">
            <a:avLst/>
          </a:prstGeom>
        </p:spPr>
      </p:pic>
      <p:pic>
        <p:nvPicPr>
          <p:cNvPr id="21" name="Graphic 20" descr="Cement truck">
            <a:extLst>
              <a:ext uri="{FF2B5EF4-FFF2-40B4-BE49-F238E27FC236}">
                <a16:creationId xmlns:a16="http://schemas.microsoft.com/office/drawing/2014/main" xmlns="" id="{3D21BE9D-C2FF-416D-9572-FC28E35D8FA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1737511" y="4378624"/>
            <a:ext cx="681955" cy="681955"/>
          </a:xfrm>
          <a:prstGeom prst="rect">
            <a:avLst/>
          </a:prstGeom>
        </p:spPr>
      </p:pic>
      <p:pic>
        <p:nvPicPr>
          <p:cNvPr id="45" name="Graphic 44" descr="Truck">
            <a:extLst>
              <a:ext uri="{FF2B5EF4-FFF2-40B4-BE49-F238E27FC236}">
                <a16:creationId xmlns:a16="http://schemas.microsoft.com/office/drawing/2014/main" xmlns="" id="{D464A2D1-1BA1-4B75-9D2D-01C74D5F564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1497435" y="3398455"/>
            <a:ext cx="681955" cy="681955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963F64CC-2EDA-474E-A3E7-6E10F18D1E0F}"/>
              </a:ext>
            </a:extLst>
          </p:cNvPr>
          <p:cNvSpPr txBox="1"/>
          <p:nvPr/>
        </p:nvSpPr>
        <p:spPr>
          <a:xfrm>
            <a:off x="1188201" y="4207006"/>
            <a:ext cx="1258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FEED MILL</a:t>
            </a:r>
            <a:endParaRPr lang="th-TH" sz="16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86721F05-5A64-4C05-ACFC-72DB60E5E274}"/>
              </a:ext>
            </a:extLst>
          </p:cNvPr>
          <p:cNvSpPr txBox="1"/>
          <p:nvPr/>
        </p:nvSpPr>
        <p:spPr>
          <a:xfrm>
            <a:off x="1705147" y="3300466"/>
            <a:ext cx="1258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ABBATOIR</a:t>
            </a:r>
            <a:endParaRPr lang="th-TH" sz="1600" dirty="0"/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xmlns="" id="{5E5470E9-7FC6-4A7D-8752-674B4CC8CFA3}"/>
              </a:ext>
            </a:extLst>
          </p:cNvPr>
          <p:cNvPicPr>
            <a:picLocks noChangeAspect="1"/>
          </p:cNvPicPr>
          <p:nvPr/>
        </p:nvPicPr>
        <p:blipFill>
          <a:blip r:embed="rId15">
            <a:biLevel thresh="75000"/>
          </a:blip>
          <a:stretch>
            <a:fillRect/>
          </a:stretch>
        </p:blipFill>
        <p:spPr>
          <a:xfrm>
            <a:off x="1380314" y="2491626"/>
            <a:ext cx="635658" cy="63142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xmlns="" id="{BA8EF603-AEAA-4432-A079-9BF093A90E6F}"/>
              </a:ext>
            </a:extLst>
          </p:cNvPr>
          <p:cNvPicPr>
            <a:picLocks noChangeAspect="1"/>
          </p:cNvPicPr>
          <p:nvPr/>
        </p:nvPicPr>
        <p:blipFill>
          <a:blip r:embed="rId15">
            <a:biLevel thresh="75000"/>
          </a:blip>
          <a:stretch>
            <a:fillRect/>
          </a:stretch>
        </p:blipFill>
        <p:spPr>
          <a:xfrm>
            <a:off x="1528471" y="2161716"/>
            <a:ext cx="635658" cy="631421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xmlns="" id="{F424DE3D-784C-48AB-8791-D51CAC1E1F6D}"/>
              </a:ext>
            </a:extLst>
          </p:cNvPr>
          <p:cNvPicPr>
            <a:picLocks noChangeAspect="1"/>
          </p:cNvPicPr>
          <p:nvPr/>
        </p:nvPicPr>
        <p:blipFill>
          <a:blip r:embed="rId15">
            <a:biLevel thresh="75000"/>
          </a:blip>
          <a:stretch>
            <a:fillRect/>
          </a:stretch>
        </p:blipFill>
        <p:spPr>
          <a:xfrm>
            <a:off x="1151939" y="2226764"/>
            <a:ext cx="584468" cy="580572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xmlns="" id="{325D0A5E-A309-4F02-9EBC-3D421E68685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536162" y="4303541"/>
            <a:ext cx="437849" cy="434558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xmlns="" id="{BFF5181B-9602-4CC8-9372-40CB9F1E55B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167714" y="4692693"/>
            <a:ext cx="437849" cy="434558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xmlns="" id="{612EFC0E-9556-498D-BD52-302A87E0C56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472724" y="3868983"/>
            <a:ext cx="437849" cy="43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09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FC2089DC-28FC-4FA6-B90A-A38792C5B00D}"/>
              </a:ext>
            </a:extLst>
          </p:cNvPr>
          <p:cNvSpPr/>
          <p:nvPr/>
        </p:nvSpPr>
        <p:spPr>
          <a:xfrm>
            <a:off x="1398753" y="658420"/>
            <a:ext cx="1837112" cy="45096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GAP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D53C8279-036C-425A-8D8B-9FBB006329B4}"/>
              </a:ext>
            </a:extLst>
          </p:cNvPr>
          <p:cNvSpPr/>
          <p:nvPr/>
        </p:nvSpPr>
        <p:spPr>
          <a:xfrm>
            <a:off x="4296016" y="572940"/>
            <a:ext cx="1837112" cy="887187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ASF negative herd 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(45 </a:t>
            </a:r>
            <a:r>
              <a:rPr lang="th-TH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 ต่อ ฟาร์ม</a:t>
            </a:r>
            <a:r>
              <a:rPr lang="en-US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5F153460-FD7F-4C12-A581-990021544B29}"/>
              </a:ext>
            </a:extLst>
          </p:cNvPr>
          <p:cNvSpPr/>
          <p:nvPr/>
        </p:nvSpPr>
        <p:spPr>
          <a:xfrm>
            <a:off x="7193280" y="604118"/>
            <a:ext cx="4530435" cy="753713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ในรัศมี </a:t>
            </a:r>
            <a:r>
              <a:rPr lang="en-US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 </a:t>
            </a:r>
            <a:r>
              <a:rPr lang="th-TH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กม</a:t>
            </a:r>
            <a:r>
              <a:rPr lang="en-US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</a:t>
            </a:r>
            <a:r>
              <a:rPr lang="th-TH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ไม่ควรมีโรงฆ่าสัตว์หรือแหล่งรวมสุกร ถ้ามี จะต้องประเมินความเสี่ยงให้มีความเสี่ยงเป็น </a:t>
            </a:r>
            <a:r>
              <a:rPr lang="en-US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negligible</a:t>
            </a:r>
          </a:p>
        </p:txBody>
      </p:sp>
      <p:sp>
        <p:nvSpPr>
          <p:cNvPr id="7" name="Cross 6">
            <a:extLst>
              <a:ext uri="{FF2B5EF4-FFF2-40B4-BE49-F238E27FC236}">
                <a16:creationId xmlns:a16="http://schemas.microsoft.com/office/drawing/2014/main" xmlns="" id="{D88DE5FC-211C-437A-B810-AC2E327D47B2}"/>
              </a:ext>
            </a:extLst>
          </p:cNvPr>
          <p:cNvSpPr/>
          <p:nvPr/>
        </p:nvSpPr>
        <p:spPr>
          <a:xfrm>
            <a:off x="3610494" y="1003762"/>
            <a:ext cx="307571" cy="301335"/>
          </a:xfrm>
          <a:prstGeom prst="plu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ross 7">
            <a:extLst>
              <a:ext uri="{FF2B5EF4-FFF2-40B4-BE49-F238E27FC236}">
                <a16:creationId xmlns:a16="http://schemas.microsoft.com/office/drawing/2014/main" xmlns="" id="{20EDB4F5-A6E3-42AD-8A10-1657F3B8BBF4}"/>
              </a:ext>
            </a:extLst>
          </p:cNvPr>
          <p:cNvSpPr/>
          <p:nvPr/>
        </p:nvSpPr>
        <p:spPr>
          <a:xfrm>
            <a:off x="6515794" y="1003762"/>
            <a:ext cx="307571" cy="301335"/>
          </a:xfrm>
          <a:prstGeom prst="plu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037BC1CF-AB41-48D5-9B77-304177EA5BEF}"/>
              </a:ext>
            </a:extLst>
          </p:cNvPr>
          <p:cNvSpPr/>
          <p:nvPr/>
        </p:nvSpPr>
        <p:spPr>
          <a:xfrm>
            <a:off x="1260653" y="1305098"/>
            <a:ext cx="2205067" cy="81824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วิเคราะห์ความเสี่ยง </a:t>
            </a:r>
            <a:r>
              <a:rPr lang="en-US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**</a:t>
            </a:r>
            <a:endParaRPr lang="th-TH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ctr"/>
            <a:r>
              <a:rPr lang="th-TH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(ฟาร์มทำการประเมินตนเองด้วย </a:t>
            </a:r>
            <a:r>
              <a:rPr lang="en-US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excel</a:t>
            </a:r>
            <a:r>
              <a:rPr lang="th-TH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)</a:t>
            </a:r>
            <a:endParaRPr lang="en-US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2C00BA65-2814-45B5-A729-D71D72D8A03F}"/>
              </a:ext>
            </a:extLst>
          </p:cNvPr>
          <p:cNvSpPr/>
          <p:nvPr/>
        </p:nvSpPr>
        <p:spPr>
          <a:xfrm>
            <a:off x="5172219" y="1638968"/>
            <a:ext cx="2169621" cy="134122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มีการเฝ้าระวังทางอาการในสุกรในรัศมี </a:t>
            </a:r>
            <a:r>
              <a:rPr lang="en-US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1 </a:t>
            </a:r>
            <a:r>
              <a:rPr lang="th-TH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กม</a:t>
            </a:r>
            <a:r>
              <a:rPr lang="en-US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</a:t>
            </a:r>
            <a:r>
              <a:rPr lang="th-TH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จากพื้นที่เลี้ยงสัตว์</a:t>
            </a:r>
            <a:endParaRPr lang="en-US" b="1" dirty="0">
              <a:solidFill>
                <a:schemeClr val="tx1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xmlns="" id="{AAFB3A97-9AF6-4FDF-9BE5-335F2BD02824}"/>
              </a:ext>
            </a:extLst>
          </p:cNvPr>
          <p:cNvSpPr/>
          <p:nvPr/>
        </p:nvSpPr>
        <p:spPr>
          <a:xfrm>
            <a:off x="7479777" y="2478231"/>
            <a:ext cx="349134" cy="1479666"/>
          </a:xfrm>
          <a:prstGeom prst="rightBrac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ross 12">
            <a:extLst>
              <a:ext uri="{FF2B5EF4-FFF2-40B4-BE49-F238E27FC236}">
                <a16:creationId xmlns:a16="http://schemas.microsoft.com/office/drawing/2014/main" xmlns="" id="{479CCAC6-0116-4EF3-844E-6EEB3542DA7F}"/>
              </a:ext>
            </a:extLst>
          </p:cNvPr>
          <p:cNvSpPr/>
          <p:nvPr/>
        </p:nvSpPr>
        <p:spPr>
          <a:xfrm>
            <a:off x="7890691" y="3067397"/>
            <a:ext cx="307571" cy="301335"/>
          </a:xfrm>
          <a:prstGeom prst="plus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croll: Horizontal 14">
            <a:extLst>
              <a:ext uri="{FF2B5EF4-FFF2-40B4-BE49-F238E27FC236}">
                <a16:creationId xmlns:a16="http://schemas.microsoft.com/office/drawing/2014/main" xmlns="" id="{4AD80261-64FD-4E73-960D-010963FE22AB}"/>
              </a:ext>
            </a:extLst>
          </p:cNvPr>
          <p:cNvSpPr/>
          <p:nvPr/>
        </p:nvSpPr>
        <p:spPr>
          <a:xfrm>
            <a:off x="468284" y="814648"/>
            <a:ext cx="606830" cy="450966"/>
          </a:xfrm>
          <a:prstGeom prst="horizontalScroll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6" name="Scroll: Horizontal 15">
            <a:extLst>
              <a:ext uri="{FF2B5EF4-FFF2-40B4-BE49-F238E27FC236}">
                <a16:creationId xmlns:a16="http://schemas.microsoft.com/office/drawing/2014/main" xmlns="" id="{BFF8E1D5-DCF8-484C-A033-C1F27AD0C056}"/>
              </a:ext>
            </a:extLst>
          </p:cNvPr>
          <p:cNvSpPr/>
          <p:nvPr/>
        </p:nvSpPr>
        <p:spPr>
          <a:xfrm>
            <a:off x="468284" y="2384714"/>
            <a:ext cx="606830" cy="450966"/>
          </a:xfrm>
          <a:prstGeom prst="horizontalScrol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xmlns="" id="{4FB273E7-2476-460E-A6C7-A43D7AE59845}"/>
              </a:ext>
            </a:extLst>
          </p:cNvPr>
          <p:cNvSpPr/>
          <p:nvPr/>
        </p:nvSpPr>
        <p:spPr>
          <a:xfrm>
            <a:off x="666750" y="3160979"/>
            <a:ext cx="2718719" cy="1203361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กรมฯ ตรวจฟาร์มตาม</a:t>
            </a:r>
            <a:r>
              <a:rPr lang="th-TH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แบบฟอร์ม หลักเกณฑ์</a:t>
            </a:r>
            <a:r>
              <a:rPr lang="en-US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compartment</a:t>
            </a:r>
            <a:r>
              <a:rPr lang="th-TH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และพิจารณาแผนความปลอดภัยทางชีวภาพเพื่อจัดการความเสี่ยง</a:t>
            </a:r>
            <a:endParaRPr lang="en-US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8434525D-EBAC-4820-A7D1-CB623C4D2031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2363187" y="2123338"/>
            <a:ext cx="0" cy="1095784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05E2EC2C-C434-4F24-B8EF-3877EC64130A}"/>
              </a:ext>
            </a:extLst>
          </p:cNvPr>
          <p:cNvSpPr/>
          <p:nvPr/>
        </p:nvSpPr>
        <p:spPr>
          <a:xfrm>
            <a:off x="335280" y="407324"/>
            <a:ext cx="11670792" cy="48453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xmlns="" id="{4CBCAE07-8F85-46D8-9359-CE306E0E766B}"/>
              </a:ext>
            </a:extLst>
          </p:cNvPr>
          <p:cNvSpPr/>
          <p:nvPr/>
        </p:nvSpPr>
        <p:spPr>
          <a:xfrm>
            <a:off x="6079708" y="5304212"/>
            <a:ext cx="698269" cy="54864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xmlns="" id="{0720DD2D-22F8-4D74-BC8D-A4D4744968AF}"/>
              </a:ext>
            </a:extLst>
          </p:cNvPr>
          <p:cNvSpPr/>
          <p:nvPr/>
        </p:nvSpPr>
        <p:spPr>
          <a:xfrm>
            <a:off x="5437855" y="5945600"/>
            <a:ext cx="1837112" cy="64008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สพส</a:t>
            </a:r>
            <a:r>
              <a:rPr lang="en-US" sz="2000" dirty="0">
                <a:latin typeface="TH Niramit AS" panose="02000506000000020004" pitchFamily="2" charset="-34"/>
                <a:cs typeface="TH Niramit AS" panose="02000506000000020004" pitchFamily="2" charset="-34"/>
              </a:rPr>
              <a:t>.</a:t>
            </a:r>
            <a:r>
              <a:rPr lang="th-TH" sz="2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รับรองระบบ</a:t>
            </a:r>
          </a:p>
          <a:p>
            <a:pPr algn="ctr"/>
            <a:r>
              <a:rPr lang="th-TH" sz="2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คอมพาร์</a:t>
            </a:r>
            <a:r>
              <a:rPr lang="th-TH" sz="20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ทเ</a:t>
            </a:r>
            <a:r>
              <a:rPr lang="th-TH" sz="2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มนต์</a:t>
            </a:r>
            <a:endParaRPr lang="en-US" sz="2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xmlns="" id="{F3C85671-BC62-4A40-AC0F-03C8F6F99F1A}"/>
              </a:ext>
            </a:extLst>
          </p:cNvPr>
          <p:cNvSpPr/>
          <p:nvPr/>
        </p:nvSpPr>
        <p:spPr>
          <a:xfrm>
            <a:off x="7425997" y="5807399"/>
            <a:ext cx="2543232" cy="85205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Niramit AS" panose="02000506000000020004" pitchFamily="2" charset="-34"/>
                <a:cs typeface="TH Niramit AS" panose="02000506000000020004" pitchFamily="2" charset="-34"/>
              </a:rPr>
              <a:t>ทบทวนการวิเคราะห์ความเสี่ยงทุก </a:t>
            </a:r>
            <a:r>
              <a:rPr lang="en-US" dirty="0">
                <a:latin typeface="TH Niramit AS" panose="02000506000000020004" pitchFamily="2" charset="-34"/>
                <a:cs typeface="TH Niramit AS" panose="02000506000000020004" pitchFamily="2" charset="-34"/>
              </a:rPr>
              <a:t>6 </a:t>
            </a:r>
            <a:r>
              <a:rPr lang="th-TH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เดือนหรือเมื่อสถานการณ์โรคเปลี่ยนแปลง</a:t>
            </a:r>
            <a:endParaRPr lang="en-US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9D8A617-C629-4BFE-8F1A-D4E34B133635}"/>
              </a:ext>
            </a:extLst>
          </p:cNvPr>
          <p:cNvSpPr txBox="1"/>
          <p:nvPr/>
        </p:nvSpPr>
        <p:spPr>
          <a:xfrm>
            <a:off x="1963354" y="19866"/>
            <a:ext cx="9495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หลักเกณฑ์การขอรับรองระบบคอมพาร์</a:t>
            </a:r>
            <a:r>
              <a:rPr lang="th-TH" sz="2400" b="1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ทเ</a:t>
            </a:r>
            <a:r>
              <a:rPr lang="th-TH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มนต์ปลอดโรคอหิวา</a:t>
            </a:r>
            <a:r>
              <a:rPr lang="th-TH" sz="2400" b="1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ต์</a:t>
            </a:r>
            <a:r>
              <a:rPr lang="th-TH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แอฟริกาในสุกร </a:t>
            </a:r>
            <a:r>
              <a:rPr lang="en-US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update : Nov  2020</a:t>
            </a:r>
            <a:endParaRPr lang="th-TH" sz="24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xmlns="" id="{BFB29DD9-8FF8-4667-B3F6-EB28209D16B6}"/>
              </a:ext>
            </a:extLst>
          </p:cNvPr>
          <p:cNvSpPr/>
          <p:nvPr/>
        </p:nvSpPr>
        <p:spPr>
          <a:xfrm>
            <a:off x="3330537" y="2324815"/>
            <a:ext cx="349134" cy="1479666"/>
          </a:xfrm>
          <a:prstGeom prst="rightBrace">
            <a:avLst>
              <a:gd name="adj1" fmla="val 8333"/>
              <a:gd name="adj2" fmla="val 51287"/>
            </a:avLst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xmlns="" id="{A57A03BF-A702-4AA8-9641-63F4EF6067AC}"/>
              </a:ext>
            </a:extLst>
          </p:cNvPr>
          <p:cNvSpPr/>
          <p:nvPr/>
        </p:nvSpPr>
        <p:spPr>
          <a:xfrm>
            <a:off x="8154063" y="1577316"/>
            <a:ext cx="2232466" cy="844661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ระบบ </a:t>
            </a:r>
            <a:r>
              <a:rPr lang="en-US" sz="2000" dirty="0">
                <a:latin typeface="TH Niramit AS" panose="02000506000000020004" pitchFamily="2" charset="-34"/>
                <a:cs typeface="TH Niramit AS" panose="02000506000000020004" pitchFamily="2" charset="-34"/>
              </a:rPr>
              <a:t>traceability </a:t>
            </a:r>
            <a:r>
              <a:rPr lang="th-TH" sz="2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และระบบข้อมูลภายในฟาร์ม </a:t>
            </a:r>
            <a:endParaRPr lang="en-US" sz="2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xmlns="" id="{0A13AC6C-77B5-4FCA-98E3-3323BD55A72F}"/>
              </a:ext>
            </a:extLst>
          </p:cNvPr>
          <p:cNvSpPr/>
          <p:nvPr/>
        </p:nvSpPr>
        <p:spPr>
          <a:xfrm>
            <a:off x="8278960" y="2501145"/>
            <a:ext cx="2049439" cy="103461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แผนการเฝ้าระวังโรคภายในฟาร์ม </a:t>
            </a:r>
            <a:r>
              <a:rPr lang="en-US" dirty="0">
                <a:latin typeface="TH Niramit AS" panose="02000506000000020004" pitchFamily="2" charset="-34"/>
                <a:cs typeface="TH Niramit AS" panose="02000506000000020004" pitchFamily="2" charset="-34"/>
              </a:rPr>
              <a:t>: </a:t>
            </a:r>
            <a:r>
              <a:rPr lang="th-TH" dirty="0">
                <a:latin typeface="TH Niramit AS" panose="02000506000000020004" pitchFamily="2" charset="-34"/>
                <a:cs typeface="TH Niramit AS" panose="02000506000000020004" pitchFamily="2" charset="-34"/>
              </a:rPr>
              <a:t>ผลการเก็บตัวอย่าง </a:t>
            </a:r>
            <a:r>
              <a:rPr lang="en-US" dirty="0">
                <a:latin typeface="TH Niramit AS" panose="02000506000000020004" pitchFamily="2" charset="-34"/>
                <a:cs typeface="TH Niramit AS" panose="02000506000000020004" pitchFamily="2" charset="-34"/>
              </a:rPr>
              <a:t>/ </a:t>
            </a:r>
            <a:r>
              <a:rPr lang="th-TH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การเฝ้าระวังทางอาการ </a:t>
            </a:r>
            <a:endParaRPr lang="en-US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xmlns="" id="{68B5CC15-5423-4A02-AFA3-A565857A6464}"/>
              </a:ext>
            </a:extLst>
          </p:cNvPr>
          <p:cNvSpPr/>
          <p:nvPr/>
        </p:nvSpPr>
        <p:spPr>
          <a:xfrm>
            <a:off x="7828911" y="3658349"/>
            <a:ext cx="2771711" cy="139495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มาตรการป้องกันและควบคุมโรคเมื่อมีโรครอบฟาร์ม</a:t>
            </a:r>
            <a:r>
              <a:rPr lang="en-US" dirty="0">
                <a:latin typeface="TH Niramit AS" panose="02000506000000020004" pitchFamily="2" charset="-34"/>
                <a:cs typeface="TH Niramit AS" panose="02000506000000020004" pitchFamily="2" charset="-34"/>
              </a:rPr>
              <a:t> / </a:t>
            </a:r>
            <a:r>
              <a:rPr lang="th-TH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หากพบโรคในฟาร์ม</a:t>
            </a:r>
            <a:r>
              <a:rPr lang="en-US" dirty="0">
                <a:latin typeface="TH Niramit AS" panose="02000506000000020004" pitchFamily="2" charset="-34"/>
                <a:cs typeface="TH Niramit AS" panose="02000506000000020004" pitchFamily="2" charset="-34"/>
              </a:rPr>
              <a:t>: ASF contingency plan </a:t>
            </a:r>
            <a:r>
              <a:rPr lang="th-TH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เช่น การควบคุมโรค การรายงานโรคให้เจ้าหน้าที่กรมปศุสัตว์</a:t>
            </a:r>
            <a:endParaRPr lang="en-US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8BA0964D-FA26-4251-8729-18CE05E3D94D}"/>
              </a:ext>
            </a:extLst>
          </p:cNvPr>
          <p:cNvSpPr txBox="1"/>
          <p:nvPr/>
        </p:nvSpPr>
        <p:spPr>
          <a:xfrm>
            <a:off x="664283" y="4404865"/>
            <a:ext cx="4740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การเคลื่อนย้ายเข้าออกของสุกรในระบบคอมพาร์</a:t>
            </a:r>
            <a:r>
              <a:rPr lang="th-TH" b="1" dirty="0" err="1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ทเ</a:t>
            </a:r>
            <a:r>
              <a:rPr lang="th-TH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มนต์ ต้องมีระบบควบคุมที่ชัดเจนเพื่อเป็นการยืนยันว่า ไม่มีการนำเชื้อ</a:t>
            </a:r>
            <a:r>
              <a:rPr lang="en-US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ASFV</a:t>
            </a:r>
            <a:r>
              <a:rPr lang="th-TH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จากข้างนอกเข้ามาภายในคอมพาร์</a:t>
            </a:r>
            <a:r>
              <a:rPr lang="th-TH" b="1" dirty="0" err="1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ทเ</a:t>
            </a:r>
            <a:r>
              <a:rPr lang="th-TH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มนต์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xmlns="" id="{00B00F49-8909-4569-9860-72C334D99A40}"/>
              </a:ext>
            </a:extLst>
          </p:cNvPr>
          <p:cNvSpPr/>
          <p:nvPr/>
        </p:nvSpPr>
        <p:spPr>
          <a:xfrm>
            <a:off x="10662402" y="1479897"/>
            <a:ext cx="1251557" cy="323614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ต้องสรุปรายงานให้กรมปศุสัตว์เป็นประจำทุก</a:t>
            </a:r>
            <a:r>
              <a:rPr lang="en-US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6</a:t>
            </a:r>
            <a:r>
              <a:rPr lang="th-TH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เดือน </a:t>
            </a:r>
            <a:r>
              <a:rPr lang="en-US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: </a:t>
            </a:r>
            <a:r>
              <a:rPr lang="th-TH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ผลการเฝ้าระวังและรายงานอื่น ๆ เนื่องจากต้องอยู่ภายใต้การกำกับของ</a:t>
            </a:r>
            <a:br>
              <a:rPr lang="th-TH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r>
              <a:rPr lang="th-TH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สัตวแพทย์ภาครัฐ</a:t>
            </a:r>
            <a:endParaRPr lang="en-US" dirty="0">
              <a:solidFill>
                <a:schemeClr val="tx1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0C876CA8-EAE1-4057-888D-DF5F631020E2}"/>
              </a:ext>
            </a:extLst>
          </p:cNvPr>
          <p:cNvSpPr txBox="1"/>
          <p:nvPr/>
        </p:nvSpPr>
        <p:spPr>
          <a:xfrm>
            <a:off x="9924041" y="5183592"/>
            <a:ext cx="22268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อายุการรับรอง </a:t>
            </a:r>
            <a:r>
              <a:rPr lang="en-US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3 </a:t>
            </a:r>
            <a:r>
              <a:rPr lang="th-TH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ปี และต้องมีผลการเฝ้าระวังทางห้องปฏิบัติการเพื่อยืนยันสถานภาพปลอดโรค</a:t>
            </a:r>
            <a:br>
              <a:rPr lang="th-TH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r>
              <a:rPr lang="th-TH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อหิวา</a:t>
            </a:r>
            <a:r>
              <a:rPr lang="th-TH" b="1" dirty="0" err="1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ต์</a:t>
            </a:r>
            <a:r>
              <a:rPr lang="th-TH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แอฟริกาในสุกรทุก </a:t>
            </a:r>
            <a:r>
              <a:rPr lang="en-US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6 </a:t>
            </a:r>
            <a:r>
              <a:rPr lang="th-TH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เดือน และตรวจติดตามทุกปี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11E4CEFC-A566-428F-A5F6-84BEC6FDAB51}"/>
              </a:ext>
            </a:extLst>
          </p:cNvPr>
          <p:cNvSpPr/>
          <p:nvPr/>
        </p:nvSpPr>
        <p:spPr>
          <a:xfrm>
            <a:off x="5208781" y="3159038"/>
            <a:ext cx="2209215" cy="1837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ในรัศมี </a:t>
            </a:r>
            <a:r>
              <a:rPr lang="en-US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1 </a:t>
            </a:r>
            <a:r>
              <a:rPr lang="th-TH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กม จากพื้นที่เลี้ยงสัตว์ หากมีฟาร์มสุกร ฟาร์มสุกรควรเป็นฟาร์มที่ได้การรับรองจากกรมปศุสัตว์ </a:t>
            </a:r>
            <a:r>
              <a:rPr lang="en-US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(GAP </a:t>
            </a:r>
            <a:r>
              <a:rPr lang="th-TH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หรือ </a:t>
            </a:r>
            <a:r>
              <a:rPr lang="en-US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GFM </a:t>
            </a:r>
            <a:r>
              <a:rPr lang="th-TH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หรือฟาร์มตามมาตรา </a:t>
            </a:r>
            <a:r>
              <a:rPr lang="en-US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7)</a:t>
            </a:r>
            <a:endParaRPr lang="th-TH" b="1" dirty="0">
              <a:solidFill>
                <a:schemeClr val="tx1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80BED4D-A1AA-4859-81E9-57B8785C99D7}"/>
              </a:ext>
            </a:extLst>
          </p:cNvPr>
          <p:cNvSpPr txBox="1"/>
          <p:nvPr/>
        </p:nvSpPr>
        <p:spPr>
          <a:xfrm>
            <a:off x="238169" y="5437939"/>
            <a:ext cx="5048656" cy="92333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**</a:t>
            </a:r>
            <a:r>
              <a:rPr lang="th-TH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 ฟาร์มวิเคราะห์ความเสี่ยงโดยใช้ </a:t>
            </a:r>
            <a:r>
              <a:rPr lang="en-US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excel : </a:t>
            </a:r>
            <a:r>
              <a:rPr lang="th-TH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หากผลการประเมินความเสี่ยงของฟาร์มสุกรไม่เป็น </a:t>
            </a:r>
            <a:r>
              <a:rPr lang="en-US" dirty="0">
                <a:latin typeface="TH Niramit AS" panose="02000506000000020004" pitchFamily="2" charset="-34"/>
                <a:cs typeface="TH Niramit AS" panose="02000506000000020004" pitchFamily="2" charset="-34"/>
              </a:rPr>
              <a:t>negligible </a:t>
            </a:r>
            <a:r>
              <a:rPr lang="th-TH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ให้ฟาร์มแก้ไขด้วยมาตรการจัดการความเสี่ยง และจัดทำเป็นแผนความปลอดภัยทางชีวภาพ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A1A6EE38-FAC7-465E-8C30-2D650C9027CE}"/>
              </a:ext>
            </a:extLst>
          </p:cNvPr>
          <p:cNvSpPr txBox="1"/>
          <p:nvPr/>
        </p:nvSpPr>
        <p:spPr>
          <a:xfrm>
            <a:off x="1573421" y="2278255"/>
            <a:ext cx="1610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>
                <a:highlight>
                  <a:srgbClr val="FFFF00"/>
                </a:highlight>
                <a:latin typeface="TH Niramit AS" panose="02000506000000020004" pitchFamily="2" charset="-34"/>
                <a:cs typeface="TH Niramit AS" panose="02000506000000020004" pitchFamily="2" charset="-34"/>
              </a:rPr>
              <a:t>จัดทำแผนความปลอดภัยทางชีวภาพ</a:t>
            </a:r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xmlns="" id="{FEFA51AC-881B-4D56-BF1F-C4DDEB259FB4}"/>
              </a:ext>
            </a:extLst>
          </p:cNvPr>
          <p:cNvSpPr/>
          <p:nvPr/>
        </p:nvSpPr>
        <p:spPr>
          <a:xfrm>
            <a:off x="4099997" y="2829529"/>
            <a:ext cx="307571" cy="301335"/>
          </a:xfrm>
          <a:prstGeom prst="plus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0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2097C237-004D-4E53-A4B0-242EBF8D6878}"/>
              </a:ext>
            </a:extLst>
          </p:cNvPr>
          <p:cNvSpPr/>
          <p:nvPr/>
        </p:nvSpPr>
        <p:spPr>
          <a:xfrm>
            <a:off x="758914" y="1740276"/>
            <a:ext cx="11170982" cy="49496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E44B1-9879-4AB3-A430-4BD7E09A0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14" y="464329"/>
            <a:ext cx="11170982" cy="951381"/>
          </a:xfrm>
          <a:solidFill>
            <a:schemeClr val="bg2"/>
          </a:solidFill>
        </p:spPr>
        <p:txBody>
          <a:bodyPr anchor="b">
            <a:normAutofit/>
          </a:bodyPr>
          <a:lstStyle/>
          <a:p>
            <a:pPr algn="ctr"/>
            <a:r>
              <a:rPr lang="th-TH" sz="4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การเก็บตัวอย่างเพื่อยืนยันสถานภาพปลอดโรค </a:t>
            </a:r>
            <a:r>
              <a:rPr lang="en-US" sz="4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ASF </a:t>
            </a:r>
            <a:endParaRPr lang="th-TH" sz="44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14" name="Graphic 13" descr="Barn">
            <a:extLst>
              <a:ext uri="{FF2B5EF4-FFF2-40B4-BE49-F238E27FC236}">
                <a16:creationId xmlns:a16="http://schemas.microsoft.com/office/drawing/2014/main" xmlns="" id="{7D05E2BF-19F2-4CA3-B6FE-A8E7418B39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202295" y="1902483"/>
            <a:ext cx="1240496" cy="1235540"/>
          </a:xfrm>
          <a:prstGeom prst="rect">
            <a:avLst/>
          </a:prstGeom>
        </p:spPr>
      </p:pic>
      <p:pic>
        <p:nvPicPr>
          <p:cNvPr id="15" name="Graphic 14" descr="Farmer">
            <a:extLst>
              <a:ext uri="{FF2B5EF4-FFF2-40B4-BE49-F238E27FC236}">
                <a16:creationId xmlns:a16="http://schemas.microsoft.com/office/drawing/2014/main" xmlns="" id="{E1F8D0B6-ABE5-4A68-9BDE-7978D993A9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28489" y="2398545"/>
            <a:ext cx="629361" cy="62684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07FC5BE-C1AB-48F2-9002-E88CCFBE67A9}"/>
              </a:ext>
            </a:extLst>
          </p:cNvPr>
          <p:cNvSpPr txBox="1"/>
          <p:nvPr/>
        </p:nvSpPr>
        <p:spPr>
          <a:xfrm>
            <a:off x="904465" y="3318720"/>
            <a:ext cx="2195651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GAP accredited farm </a:t>
            </a:r>
            <a:endParaRPr lang="th-TH" dirty="0"/>
          </a:p>
        </p:txBody>
      </p:sp>
      <p:pic>
        <p:nvPicPr>
          <p:cNvPr id="21" name="Graphic 20" descr="Pig">
            <a:extLst>
              <a:ext uri="{FF2B5EF4-FFF2-40B4-BE49-F238E27FC236}">
                <a16:creationId xmlns:a16="http://schemas.microsoft.com/office/drawing/2014/main" xmlns="" id="{ABCA7EAF-2D8A-4859-A6D6-024A40185E9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094473" y="2725814"/>
            <a:ext cx="601560" cy="599157"/>
          </a:xfrm>
          <a:prstGeom prst="rect">
            <a:avLst/>
          </a:prstGeom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FEB02B6B-4AEE-4772-BCE4-DCFE28423FCC}"/>
              </a:ext>
            </a:extLst>
          </p:cNvPr>
          <p:cNvCxnSpPr/>
          <p:nvPr/>
        </p:nvCxnSpPr>
        <p:spPr>
          <a:xfrm>
            <a:off x="2673626" y="2708008"/>
            <a:ext cx="1391478" cy="0"/>
          </a:xfrm>
          <a:prstGeom prst="straightConnector1">
            <a:avLst/>
          </a:prstGeom>
          <a:ln w="5715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25" name="Graphic 24" descr="Building">
            <a:extLst>
              <a:ext uri="{FF2B5EF4-FFF2-40B4-BE49-F238E27FC236}">
                <a16:creationId xmlns:a16="http://schemas.microsoft.com/office/drawing/2014/main" xmlns="" id="{658D7E74-98A1-4860-8F02-212A71C516F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4117656" y="1948159"/>
            <a:ext cx="1162539" cy="1162539"/>
          </a:xfrm>
          <a:prstGeom prst="rect">
            <a:avLst/>
          </a:prstGeom>
        </p:spPr>
      </p:pic>
      <p:pic>
        <p:nvPicPr>
          <p:cNvPr id="31" name="Graphic 30" descr="Microscope">
            <a:extLst>
              <a:ext uri="{FF2B5EF4-FFF2-40B4-BE49-F238E27FC236}">
                <a16:creationId xmlns:a16="http://schemas.microsoft.com/office/drawing/2014/main" xmlns="" id="{1B91EBDB-BEB4-4C85-BD90-1973DDFE7A4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720811" y="5764830"/>
            <a:ext cx="914400" cy="91440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A5FC88A0-071C-47FB-8926-348D55A4887E}"/>
              </a:ext>
            </a:extLst>
          </p:cNvPr>
          <p:cNvSpPr txBox="1"/>
          <p:nvPr/>
        </p:nvSpPr>
        <p:spPr>
          <a:xfrm>
            <a:off x="5062165" y="2061677"/>
            <a:ext cx="1703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DLD provincial livestock office</a:t>
            </a:r>
            <a:endParaRPr lang="th-TH" dirty="0"/>
          </a:p>
        </p:txBody>
      </p:sp>
      <p:pic>
        <p:nvPicPr>
          <p:cNvPr id="39" name="Graphic 38" descr="Barn">
            <a:extLst>
              <a:ext uri="{FF2B5EF4-FFF2-40B4-BE49-F238E27FC236}">
                <a16:creationId xmlns:a16="http://schemas.microsoft.com/office/drawing/2014/main" xmlns="" id="{35835421-4345-4E3C-8914-BB2A18855C0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3681385" y="3551958"/>
            <a:ext cx="1240496" cy="1235540"/>
          </a:xfrm>
          <a:prstGeom prst="rect">
            <a:avLst/>
          </a:prstGeom>
        </p:spPr>
      </p:pic>
      <p:pic>
        <p:nvPicPr>
          <p:cNvPr id="40" name="Graphic 39" descr="Pig">
            <a:extLst>
              <a:ext uri="{FF2B5EF4-FFF2-40B4-BE49-F238E27FC236}">
                <a16:creationId xmlns:a16="http://schemas.microsoft.com/office/drawing/2014/main" xmlns="" id="{B8A6B30E-E7EF-45A7-8CA2-7B2ECC0DA2B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172992" y="4063699"/>
            <a:ext cx="914400" cy="910747"/>
          </a:xfrm>
          <a:prstGeom prst="rect">
            <a:avLst/>
          </a:prstGeom>
        </p:spPr>
      </p:pic>
      <p:pic>
        <p:nvPicPr>
          <p:cNvPr id="42" name="Graphic 41" descr="Pig">
            <a:extLst>
              <a:ext uri="{FF2B5EF4-FFF2-40B4-BE49-F238E27FC236}">
                <a16:creationId xmlns:a16="http://schemas.microsoft.com/office/drawing/2014/main" xmlns="" id="{3CA8799D-A3EC-4D76-80CE-14D5F52FE8A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25629" y="4375289"/>
            <a:ext cx="601560" cy="599157"/>
          </a:xfrm>
          <a:prstGeom prst="rect">
            <a:avLst/>
          </a:prstGeom>
        </p:spPr>
      </p:pic>
      <p:pic>
        <p:nvPicPr>
          <p:cNvPr id="43" name="Graphic 42" descr="Barn">
            <a:extLst>
              <a:ext uri="{FF2B5EF4-FFF2-40B4-BE49-F238E27FC236}">
                <a16:creationId xmlns:a16="http://schemas.microsoft.com/office/drawing/2014/main" xmlns="" id="{5BF03072-1724-4DF2-91F6-5A222F51DFF4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4823138" y="3571585"/>
            <a:ext cx="1240496" cy="1235540"/>
          </a:xfrm>
          <a:prstGeom prst="rect">
            <a:avLst/>
          </a:prstGeom>
        </p:spPr>
      </p:pic>
      <p:pic>
        <p:nvPicPr>
          <p:cNvPr id="44" name="Graphic 43" descr="Pig">
            <a:extLst>
              <a:ext uri="{FF2B5EF4-FFF2-40B4-BE49-F238E27FC236}">
                <a16:creationId xmlns:a16="http://schemas.microsoft.com/office/drawing/2014/main" xmlns="" id="{2326C804-7606-44A7-84EC-56713595228F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314745" y="4083326"/>
            <a:ext cx="914400" cy="910747"/>
          </a:xfrm>
          <a:prstGeom prst="rect">
            <a:avLst/>
          </a:prstGeom>
        </p:spPr>
      </p:pic>
      <p:pic>
        <p:nvPicPr>
          <p:cNvPr id="46" name="Graphic 45" descr="Pig">
            <a:extLst>
              <a:ext uri="{FF2B5EF4-FFF2-40B4-BE49-F238E27FC236}">
                <a16:creationId xmlns:a16="http://schemas.microsoft.com/office/drawing/2014/main" xmlns="" id="{04E5E23A-39D7-45BB-9112-2FD30000ABD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967382" y="4394916"/>
            <a:ext cx="601560" cy="599157"/>
          </a:xfrm>
          <a:prstGeom prst="rect">
            <a:avLst/>
          </a:prstGeom>
        </p:spPr>
      </p:pic>
      <p:pic>
        <p:nvPicPr>
          <p:cNvPr id="47" name="Graphic 46" descr="Barn">
            <a:extLst>
              <a:ext uri="{FF2B5EF4-FFF2-40B4-BE49-F238E27FC236}">
                <a16:creationId xmlns:a16="http://schemas.microsoft.com/office/drawing/2014/main" xmlns="" id="{E8305574-9A76-4C7A-B004-B7BDA2E889BA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5927369" y="3591212"/>
            <a:ext cx="1240496" cy="1235540"/>
          </a:xfrm>
          <a:prstGeom prst="rect">
            <a:avLst/>
          </a:prstGeom>
        </p:spPr>
      </p:pic>
      <p:pic>
        <p:nvPicPr>
          <p:cNvPr id="48" name="Graphic 47" descr="Pig">
            <a:extLst>
              <a:ext uri="{FF2B5EF4-FFF2-40B4-BE49-F238E27FC236}">
                <a16:creationId xmlns:a16="http://schemas.microsoft.com/office/drawing/2014/main" xmlns="" id="{827420D5-0869-48F2-901E-A7690659B62B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477764" y="4126498"/>
            <a:ext cx="914400" cy="910747"/>
          </a:xfrm>
          <a:prstGeom prst="rect">
            <a:avLst/>
          </a:prstGeom>
        </p:spPr>
      </p:pic>
      <p:pic>
        <p:nvPicPr>
          <p:cNvPr id="50" name="Graphic 49" descr="Pig">
            <a:extLst>
              <a:ext uri="{FF2B5EF4-FFF2-40B4-BE49-F238E27FC236}">
                <a16:creationId xmlns:a16="http://schemas.microsoft.com/office/drawing/2014/main" xmlns="" id="{052AD65D-6778-492D-A6A6-173E68C007A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30401" y="4438088"/>
            <a:ext cx="601560" cy="599157"/>
          </a:xfrm>
          <a:prstGeom prst="rect">
            <a:avLst/>
          </a:prstGeom>
        </p:spPr>
      </p:pic>
      <p:pic>
        <p:nvPicPr>
          <p:cNvPr id="37" name="Graphic 36" descr="Needle">
            <a:extLst>
              <a:ext uri="{FF2B5EF4-FFF2-40B4-BE49-F238E27FC236}">
                <a16:creationId xmlns:a16="http://schemas.microsoft.com/office/drawing/2014/main" xmlns="" id="{4CF58E81-FF15-4E16-B63D-6BE78D6DB92A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3934190">
            <a:off x="4654812" y="4636016"/>
            <a:ext cx="879693" cy="879693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ECD55575-F993-4190-AC93-EB607D798931}"/>
              </a:ext>
            </a:extLst>
          </p:cNvPr>
          <p:cNvSpPr txBox="1"/>
          <p:nvPr/>
        </p:nvSpPr>
        <p:spPr>
          <a:xfrm>
            <a:off x="7184610" y="1655150"/>
            <a:ext cx="4745286" cy="347787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สุ่มเก็บ </a:t>
            </a:r>
            <a:r>
              <a:rPr lang="en-US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Whole blood </a:t>
            </a:r>
            <a:r>
              <a:rPr lang="th-TH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จากสุกร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h-TH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ฟาร์มพ่อแม่พันธุ์ </a:t>
            </a:r>
            <a:r>
              <a:rPr lang="en-US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(45 </a:t>
            </a:r>
            <a:r>
              <a:rPr lang="th-TH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</a:t>
            </a:r>
            <a:r>
              <a:rPr lang="en-US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)</a:t>
            </a:r>
          </a:p>
          <a:p>
            <a:r>
              <a:rPr lang="en-US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	(</a:t>
            </a:r>
            <a:r>
              <a:rPr lang="th-TH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พ่อแม่พันธุ์ </a:t>
            </a:r>
            <a:r>
              <a:rPr lang="en-US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– </a:t>
            </a:r>
            <a:r>
              <a:rPr lang="th-TH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ขุน </a:t>
            </a:r>
            <a:r>
              <a:rPr lang="en-US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)</a:t>
            </a:r>
          </a:p>
          <a:p>
            <a:endParaRPr lang="th-TH" sz="20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h-TH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ฟาร์มสุกรขุน </a:t>
            </a:r>
            <a:r>
              <a:rPr lang="en-US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(45 </a:t>
            </a:r>
            <a:r>
              <a:rPr lang="th-TH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</a:t>
            </a:r>
            <a:r>
              <a:rPr lang="en-US" sz="2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) </a:t>
            </a:r>
            <a:endParaRPr lang="en-US" sz="2000" b="1" dirty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(Detection of Disease </a:t>
            </a:r>
            <a:r>
              <a:rPr lang="th-TH" sz="20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ที่ความชุก </a:t>
            </a:r>
            <a:r>
              <a:rPr lang="en-US" sz="20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10% </a:t>
            </a:r>
            <a:endParaRPr lang="th-TH" sz="2000" b="1" dirty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th-TH" sz="20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ระดับความเชื่อมั่น </a:t>
            </a:r>
            <a:r>
              <a:rPr lang="en-US" sz="20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99% Sensitivity 98% specificity 100%)</a:t>
            </a:r>
          </a:p>
          <a:p>
            <a:pPr lvl="0"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หมายเหตุ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: 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  <a:p>
            <a:pPr lvl="0">
              <a:defRPr/>
            </a:pPr>
            <a:r>
              <a:rPr lang="th-TH" sz="20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การเก็บตัวอย่าง ให้เลือกสุ่ม</a:t>
            </a:r>
            <a:r>
              <a:rPr lang="th-TH" sz="20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ตัวอย่างจากกลุ่มสุกรหรือโรงเรือนที่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มีความเสี่ยงมากที่สุด เช่น ความเสี่ยงจากความถี่ของคน วัตถุสิ่งของ ยานพาหนะ หรือพาหะ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xmlns="" id="{88A18391-3BE6-4329-8435-4F3FE88C4104}"/>
              </a:ext>
            </a:extLst>
          </p:cNvPr>
          <p:cNvCxnSpPr>
            <a:stCxn id="25" idx="2"/>
          </p:cNvCxnSpPr>
          <p:nvPr/>
        </p:nvCxnSpPr>
        <p:spPr>
          <a:xfrm flipH="1">
            <a:off x="4698925" y="3110698"/>
            <a:ext cx="1" cy="566780"/>
          </a:xfrm>
          <a:prstGeom prst="straightConnector1">
            <a:avLst/>
          </a:prstGeom>
          <a:ln w="508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xmlns="" id="{D237D244-B012-4A9E-A81E-D4109C33E229}"/>
              </a:ext>
            </a:extLst>
          </p:cNvPr>
          <p:cNvCxnSpPr/>
          <p:nvPr/>
        </p:nvCxnSpPr>
        <p:spPr>
          <a:xfrm flipH="1">
            <a:off x="4698924" y="5190029"/>
            <a:ext cx="1" cy="566780"/>
          </a:xfrm>
          <a:prstGeom prst="straightConnector1">
            <a:avLst/>
          </a:prstGeom>
          <a:ln w="508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56" name="Graphic 55" descr="List">
            <a:extLst>
              <a:ext uri="{FF2B5EF4-FFF2-40B4-BE49-F238E27FC236}">
                <a16:creationId xmlns:a16="http://schemas.microsoft.com/office/drawing/2014/main" xmlns="" id="{B1EE7983-709B-4791-8F2B-C71BC3A57345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>
            <a:off x="4666332" y="5769207"/>
            <a:ext cx="914400" cy="910157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575188DC-F236-4C59-9C56-25418E109AD6}"/>
              </a:ext>
            </a:extLst>
          </p:cNvPr>
          <p:cNvSpPr txBox="1"/>
          <p:nvPr/>
        </p:nvSpPr>
        <p:spPr>
          <a:xfrm>
            <a:off x="5498700" y="5975986"/>
            <a:ext cx="2073889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Results : Negative </a:t>
            </a:r>
            <a:endParaRPr lang="th-TH" sz="2000" dirty="0"/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xmlns="" id="{49190A2B-9D11-41E5-91A1-2374FE5B0537}"/>
              </a:ext>
            </a:extLst>
          </p:cNvPr>
          <p:cNvCxnSpPr/>
          <p:nvPr/>
        </p:nvCxnSpPr>
        <p:spPr>
          <a:xfrm>
            <a:off x="7572589" y="6176041"/>
            <a:ext cx="1391478" cy="0"/>
          </a:xfrm>
          <a:prstGeom prst="straightConnector1">
            <a:avLst/>
          </a:prstGeom>
          <a:ln w="5715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59" name="Picture 58">
            <a:extLst>
              <a:ext uri="{FF2B5EF4-FFF2-40B4-BE49-F238E27FC236}">
                <a16:creationId xmlns:a16="http://schemas.microsoft.com/office/drawing/2014/main" xmlns="" id="{3DB4C931-58FA-4DDB-86B9-E525D783DA63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9158971" y="5435036"/>
            <a:ext cx="1243692" cy="1237595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4AF8EFB9-9BC1-4723-B3C7-6097C8EE3CA7}"/>
              </a:ext>
            </a:extLst>
          </p:cNvPr>
          <p:cNvSpPr txBox="1"/>
          <p:nvPr/>
        </p:nvSpPr>
        <p:spPr>
          <a:xfrm>
            <a:off x="10328932" y="5730667"/>
            <a:ext cx="1703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DLD certified ASF free farm</a:t>
            </a:r>
            <a:endParaRPr lang="th-TH" dirty="0"/>
          </a:p>
        </p:txBody>
      </p:sp>
      <p:sp>
        <p:nvSpPr>
          <p:cNvPr id="3" name="Teardrop 2">
            <a:extLst>
              <a:ext uri="{FF2B5EF4-FFF2-40B4-BE49-F238E27FC236}">
                <a16:creationId xmlns:a16="http://schemas.microsoft.com/office/drawing/2014/main" xmlns="" id="{BB504D8A-1079-44DE-8A7E-F1698F6DC9E8}"/>
              </a:ext>
            </a:extLst>
          </p:cNvPr>
          <p:cNvSpPr/>
          <p:nvPr/>
        </p:nvSpPr>
        <p:spPr>
          <a:xfrm>
            <a:off x="4373389" y="4904844"/>
            <a:ext cx="208029" cy="187796"/>
          </a:xfrm>
          <a:prstGeom prst="teardrop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260F437-A560-4B9F-A5C2-ADD9F6521455}"/>
              </a:ext>
            </a:extLst>
          </p:cNvPr>
          <p:cNvSpPr txBox="1"/>
          <p:nvPr/>
        </p:nvSpPr>
        <p:spPr>
          <a:xfrm>
            <a:off x="10022015" y="1936880"/>
            <a:ext cx="1637248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ค่าใช้จ่าย </a:t>
            </a:r>
            <a:r>
              <a:rPr lang="en-US" sz="2000" b="1" dirty="0">
                <a:latin typeface="TH Niramit AS" panose="02000506000000020004" pitchFamily="2" charset="-34"/>
                <a:cs typeface="TH Niramit AS" panose="02000506000000020004" pitchFamily="2" charset="-34"/>
                <a:sym typeface="Symbol" panose="05050102010706020507" pitchFamily="18" charset="2"/>
              </a:rPr>
              <a:t></a:t>
            </a:r>
            <a:r>
              <a:rPr lang="en-US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 24,000 </a:t>
            </a:r>
            <a:r>
              <a:rPr lang="th-TH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ต่อ </a:t>
            </a:r>
            <a:r>
              <a:rPr lang="en-US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1 </a:t>
            </a:r>
            <a:r>
              <a:rPr lang="th-TH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ปี ต่อ </a:t>
            </a:r>
            <a:r>
              <a:rPr lang="en-US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1 </a:t>
            </a:r>
            <a:r>
              <a:rPr lang="th-TH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ฟาร์ม</a:t>
            </a:r>
          </a:p>
        </p:txBody>
      </p:sp>
    </p:spTree>
    <p:extLst>
      <p:ext uri="{BB962C8B-B14F-4D97-AF65-F5344CB8AC3E}">
        <p14:creationId xmlns:p14="http://schemas.microsoft.com/office/powerpoint/2010/main" val="2025485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16094</TotalTime>
  <Words>439</Words>
  <Application>Microsoft Office PowerPoint</Application>
  <PresentationFormat>กำหนดเอง</PresentationFormat>
  <Paragraphs>61</Paragraphs>
  <Slides>4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Integral</vt:lpstr>
      <vt:lpstr>หลักเกณฑ์การสร้างระบบคอมพาร์ทเมนต์ปลอดโรคอหิวาต์แอฟริกาในสุกร</vt:lpstr>
      <vt:lpstr> นิยามระบบคอมพาร์ทเมนต์ปลอดโรคอหิวาต์แอฟริกาในสุกร</vt:lpstr>
      <vt:lpstr>งานนำเสนอ PowerPoint</vt:lpstr>
      <vt:lpstr>การเก็บตัวอย่างเพื่อยืนยันสถานภาพปลอดโรค ASF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Nuttavadee Pamaranon</dc:creator>
  <cp:lastModifiedBy>BOSSLONG</cp:lastModifiedBy>
  <cp:revision>568</cp:revision>
  <cp:lastPrinted>2020-11-05T05:54:11Z</cp:lastPrinted>
  <dcterms:created xsi:type="dcterms:W3CDTF">2016-11-11T07:22:42Z</dcterms:created>
  <dcterms:modified xsi:type="dcterms:W3CDTF">2022-06-07T03:05:29Z</dcterms:modified>
</cp:coreProperties>
</file>