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7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864" r:id="rId2"/>
    <p:sldMasterId id="2147483876" r:id="rId3"/>
    <p:sldMasterId id="2147483900" r:id="rId4"/>
    <p:sldMasterId id="2147484053" r:id="rId5"/>
    <p:sldMasterId id="2147484074" r:id="rId6"/>
    <p:sldMasterId id="2147484086" r:id="rId7"/>
    <p:sldMasterId id="2147484098" r:id="rId8"/>
  </p:sldMasterIdLst>
  <p:notesMasterIdLst>
    <p:notesMasterId r:id="rId38"/>
  </p:notesMasterIdLst>
  <p:sldIdLst>
    <p:sldId id="390" r:id="rId9"/>
    <p:sldId id="391" r:id="rId10"/>
    <p:sldId id="392" r:id="rId11"/>
    <p:sldId id="397" r:id="rId12"/>
    <p:sldId id="393" r:id="rId13"/>
    <p:sldId id="394" r:id="rId14"/>
    <p:sldId id="385" r:id="rId15"/>
    <p:sldId id="405" r:id="rId16"/>
    <p:sldId id="386" r:id="rId17"/>
    <p:sldId id="387" r:id="rId18"/>
    <p:sldId id="373" r:id="rId19"/>
    <p:sldId id="399" r:id="rId20"/>
    <p:sldId id="398" r:id="rId21"/>
    <p:sldId id="459" r:id="rId22"/>
    <p:sldId id="500" r:id="rId23"/>
    <p:sldId id="501" r:id="rId24"/>
    <p:sldId id="503" r:id="rId25"/>
    <p:sldId id="340" r:id="rId26"/>
    <p:sldId id="426" r:id="rId27"/>
    <p:sldId id="428" r:id="rId28"/>
    <p:sldId id="429" r:id="rId29"/>
    <p:sldId id="474" r:id="rId30"/>
    <p:sldId id="475" r:id="rId31"/>
    <p:sldId id="467" r:id="rId32"/>
    <p:sldId id="477" r:id="rId33"/>
    <p:sldId id="478" r:id="rId34"/>
    <p:sldId id="468" r:id="rId35"/>
    <p:sldId id="469" r:id="rId36"/>
    <p:sldId id="276" r:id="rId37"/>
  </p:sldIdLst>
  <p:sldSz cx="9144000" cy="6858000" type="screen4x3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590" y="-1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ผลงาน %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>
                    <a:solidFill>
                      <a:schemeClr val="tx1"/>
                    </a:solidFill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Sheet1!$A$2:$A$10</c:f>
              <c:strCache>
                <c:ptCount val="9"/>
                <c:pt idx="0">
                  <c:v>กจ</c:v>
                </c:pt>
                <c:pt idx="1">
                  <c:v>นฐ</c:v>
                </c:pt>
                <c:pt idx="2">
                  <c:v>ปข</c:v>
                </c:pt>
                <c:pt idx="3">
                  <c:v>พบ</c:v>
                </c:pt>
                <c:pt idx="4">
                  <c:v>รบ</c:v>
                </c:pt>
                <c:pt idx="5">
                  <c:v>สส</c:v>
                </c:pt>
                <c:pt idx="6">
                  <c:v>สค</c:v>
                </c:pt>
                <c:pt idx="7">
                  <c:v>สพ</c:v>
                </c:pt>
                <c:pt idx="8">
                  <c:v>เขต 7</c:v>
                </c:pt>
              </c:strCache>
            </c:strRef>
          </c:cat>
          <c:val>
            <c:numRef>
              <c:f>Sheet1!$B$2:$B$10</c:f>
              <c:numCache>
                <c:formatCode>0.00</c:formatCode>
                <c:ptCount val="9"/>
                <c:pt idx="0">
                  <c:v>104.55531453362256</c:v>
                </c:pt>
                <c:pt idx="1">
                  <c:v>100</c:v>
                </c:pt>
                <c:pt idx="2">
                  <c:v>87.466666666666669</c:v>
                </c:pt>
                <c:pt idx="3">
                  <c:v>298.46153846153845</c:v>
                </c:pt>
                <c:pt idx="4">
                  <c:v>101.13207547169812</c:v>
                </c:pt>
                <c:pt idx="5">
                  <c:v>150</c:v>
                </c:pt>
                <c:pt idx="6">
                  <c:v>100</c:v>
                </c:pt>
                <c:pt idx="7">
                  <c:v>100</c:v>
                </c:pt>
                <c:pt idx="8">
                  <c:v>125.24271844660194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ผลปฏิบัติงานคงเหลือ %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Sheet1!$A$2:$A$10</c:f>
              <c:strCache>
                <c:ptCount val="9"/>
                <c:pt idx="0">
                  <c:v>กจ</c:v>
                </c:pt>
                <c:pt idx="1">
                  <c:v>นฐ</c:v>
                </c:pt>
                <c:pt idx="2">
                  <c:v>ปข</c:v>
                </c:pt>
                <c:pt idx="3">
                  <c:v>พบ</c:v>
                </c:pt>
                <c:pt idx="4">
                  <c:v>รบ</c:v>
                </c:pt>
                <c:pt idx="5">
                  <c:v>สส</c:v>
                </c:pt>
                <c:pt idx="6">
                  <c:v>สค</c:v>
                </c:pt>
                <c:pt idx="7">
                  <c:v>สพ</c:v>
                </c:pt>
                <c:pt idx="8">
                  <c:v>เขต 7</c:v>
                </c:pt>
              </c:strCache>
            </c:strRef>
          </c:cat>
          <c:val>
            <c:numRef>
              <c:f>Sheet1!$C$2:$C$10</c:f>
              <c:numCache>
                <c:formatCode>0</c:formatCode>
                <c:ptCount val="9"/>
                <c:pt idx="0">
                  <c:v>0</c:v>
                </c:pt>
                <c:pt idx="1">
                  <c:v>0</c:v>
                </c:pt>
                <c:pt idx="2" formatCode="0.00">
                  <c:v>12.533333333333331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box"/>
        <c:axId val="121662464"/>
        <c:axId val="121676544"/>
        <c:axId val="0"/>
      </c:bar3DChart>
      <c:catAx>
        <c:axId val="121662464"/>
        <c:scaling>
          <c:orientation val="minMax"/>
        </c:scaling>
        <c:delete val="0"/>
        <c:axPos val="l"/>
        <c:majorTickMark val="none"/>
        <c:minorTickMark val="none"/>
        <c:tickLblPos val="nextTo"/>
        <c:crossAx val="121676544"/>
        <c:crosses val="autoZero"/>
        <c:auto val="1"/>
        <c:lblAlgn val="ctr"/>
        <c:lblOffset val="100"/>
        <c:noMultiLvlLbl val="0"/>
      </c:catAx>
      <c:valAx>
        <c:axId val="121676544"/>
        <c:scaling>
          <c:orientation val="minMax"/>
        </c:scaling>
        <c:delete val="0"/>
        <c:axPos val="b"/>
        <c:numFmt formatCode="0.00" sourceLinked="1"/>
        <c:majorTickMark val="none"/>
        <c:minorTickMark val="none"/>
        <c:tickLblPos val="nextTo"/>
        <c:crossAx val="121662464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1800" b="1">
          <a:latin typeface="TH SarabunPSK" panose="020B0500040200020003" pitchFamily="34" charset="-34"/>
          <a:cs typeface="TH SarabunPSK" panose="020B0500040200020003" pitchFamily="34" charset="-34"/>
        </a:defRPr>
      </a:pPr>
      <a:endParaRPr lang="th-TH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D03EF4-49D9-44B3-B3E8-C75B58F5076E}" type="datetimeFigureOut">
              <a:rPr lang="th-TH" smtClean="0"/>
              <a:t>19/06/65</a:t>
            </a:fld>
            <a:endParaRPr lang="th-TH"/>
          </a:p>
        </p:txBody>
      </p:sp>
      <p:sp>
        <p:nvSpPr>
          <p:cNvPr id="4" name="ตัวแทน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D2E976-CD7A-4EA3-8F49-6CA16359B62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43750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A3C1B455-2246-49FB-9AEF-6765BC5B9D8F}" type="slidenum">
              <a:rPr lang="th-TH" altLang="en-US" sz="1200">
                <a:solidFill>
                  <a:srgbClr val="000000"/>
                </a:solidFill>
              </a:rPr>
              <a:pPr/>
              <a:t>19</a:t>
            </a:fld>
            <a:endParaRPr lang="th-TH" alt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595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F7E8C-D757-4A14-926A-33540C75CC64}" type="datetimeFigureOut">
              <a:rPr lang="th-TH" smtClean="0"/>
              <a:t>19/06/65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DDB30-6F75-4393-8B00-125A1803C4C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17552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F7E8C-D757-4A14-926A-33540C75CC64}" type="datetimeFigureOut">
              <a:rPr lang="th-TH" smtClean="0"/>
              <a:t>19/06/65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DDB30-6F75-4393-8B00-125A1803C4C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6307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F7E8C-D757-4A14-926A-33540C75CC64}" type="datetimeFigureOut">
              <a:rPr lang="th-TH" smtClean="0"/>
              <a:t>19/06/65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DDB30-6F75-4393-8B00-125A1803C4C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752230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665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19/06/65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9926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19/06/65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9247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714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19/06/65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2098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19/06/65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1991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14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14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ยึด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19/06/65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ยึด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ยึด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2442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19/06/65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5972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19/06/65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ยึด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5309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5050" y="27306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19/06/65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786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F7E8C-D757-4A14-926A-33540C75CC64}" type="datetimeFigureOut">
              <a:rPr lang="th-TH" smtClean="0"/>
              <a:t>19/06/65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DDB30-6F75-4393-8B00-125A1803C4C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789363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19/06/65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6769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19/06/65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6504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5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5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19/06/65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4957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F6F253-24A6-4526-8927-1CBADED25794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6/19/2022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BB46D66-F7C5-4DEE-BE4E-1B47B11FA765}" type="slidenum">
              <a:rPr lang="en-US" altLang="th-TH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en-US" altLang="th-TH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9984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F6F253-24A6-4526-8927-1CBADED25794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6/19/2022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B46D66-F7C5-4DEE-BE4E-1B47B11FA765}" type="slidenum">
              <a:rPr lang="en-US" altLang="th-TH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en-US" altLang="th-TH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2246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742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910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F6F253-24A6-4526-8927-1CBADED25794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6/19/2022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B46D66-F7C5-4DEE-BE4E-1B47B11FA765}" type="slidenum">
              <a:rPr lang="en-US" altLang="th-TH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en-US" altLang="th-TH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296729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6563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F6F253-24A6-4526-8927-1CBADED25794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6/19/2022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B46D66-F7C5-4DEE-BE4E-1B47B11FA765}" type="slidenum">
              <a:rPr lang="en-US" altLang="th-TH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en-US" altLang="th-TH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3022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8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F6F253-24A6-4526-8927-1CBADED25794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6/19/2022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B46D66-F7C5-4DEE-BE4E-1B47B11FA765}" type="slidenum">
              <a:rPr lang="en-US" altLang="th-TH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en-US" altLang="th-TH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56"/>
            <a:ext cx="4041648" cy="3913187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24468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F6F253-24A6-4526-8927-1CBADED25794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6/19/2022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B46D66-F7C5-4DEE-BE4E-1B47B11FA765}" type="slidenum">
              <a:rPr lang="en-US" altLang="th-TH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en-US" altLang="th-TH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2825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F6F253-24A6-4526-8927-1CBADED25794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6/19/2022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B46D66-F7C5-4DEE-BE4E-1B47B11FA765}" type="slidenum">
              <a:rPr lang="en-US" altLang="th-TH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en-US" altLang="th-TH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444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707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F7E8C-D757-4A14-926A-33540C75CC64}" type="datetimeFigureOut">
              <a:rPr lang="th-TH" smtClean="0"/>
              <a:t>19/06/65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DDB30-6F75-4393-8B00-125A1803C4C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443572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9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208" y="273191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9" y="2438544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F6F253-24A6-4526-8927-1CBADED25794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6/19/2022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B46D66-F7C5-4DEE-BE4E-1B47B11FA765}" type="slidenum">
              <a:rPr lang="en-US" altLang="th-TH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en-US" altLang="th-TH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5125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7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7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h-TH" smtClean="0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F6F253-24A6-4526-8927-1CBADED25794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6/19/2022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B46D66-F7C5-4DEE-BE4E-1B47B11FA765}" type="slidenum">
              <a:rPr lang="en-US" altLang="th-TH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en-US" altLang="th-TH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5212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F6F253-24A6-4526-8927-1CBADED25794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6/19/2022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B46D66-F7C5-4DEE-BE4E-1B47B11FA765}" type="slidenum">
              <a:rPr lang="en-US" altLang="th-TH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en-US" altLang="th-TH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7437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81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81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F6F253-24A6-4526-8927-1CBADED25794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6/19/2022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B46D66-F7C5-4DEE-BE4E-1B47B11FA765}" type="slidenum">
              <a:rPr lang="en-US" altLang="th-TH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en-US" altLang="th-TH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7113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F6F253-24A6-4526-8927-1CBADED25794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6/19/2022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BB46D66-F7C5-4DEE-BE4E-1B47B11FA765}" type="slidenum">
              <a:rPr lang="en-US" altLang="th-TH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en-US" altLang="th-TH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8467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F6F253-24A6-4526-8927-1CBADED25794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6/19/2022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B46D66-F7C5-4DEE-BE4E-1B47B11FA765}" type="slidenum">
              <a:rPr lang="en-US" altLang="th-TH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en-US" altLang="th-TH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1225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742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910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F6F253-24A6-4526-8927-1CBADED25794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6/19/2022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B46D66-F7C5-4DEE-BE4E-1B47B11FA765}" type="slidenum">
              <a:rPr lang="en-US" altLang="th-TH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en-US" altLang="th-TH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296729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2103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F6F253-24A6-4526-8927-1CBADED25794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6/19/2022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B46D66-F7C5-4DEE-BE4E-1B47B11FA765}" type="slidenum">
              <a:rPr lang="en-US" altLang="th-TH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en-US" altLang="th-TH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8661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8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F6F253-24A6-4526-8927-1CBADED25794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6/19/2022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B46D66-F7C5-4DEE-BE4E-1B47B11FA765}" type="slidenum">
              <a:rPr lang="en-US" altLang="th-TH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en-US" altLang="th-TH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56"/>
            <a:ext cx="4041648" cy="3913187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8727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F6F253-24A6-4526-8927-1CBADED25794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6/19/2022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B46D66-F7C5-4DEE-BE4E-1B47B11FA765}" type="slidenum">
              <a:rPr lang="en-US" altLang="th-TH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en-US" altLang="th-TH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350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F7E8C-D757-4A14-926A-33540C75CC64}" type="datetimeFigureOut">
              <a:rPr lang="th-TH" smtClean="0"/>
              <a:t>19/06/65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DDB30-6F75-4393-8B00-125A1803C4C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97577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F6F253-24A6-4526-8927-1CBADED25794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6/19/2022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B46D66-F7C5-4DEE-BE4E-1B47B11FA765}" type="slidenum">
              <a:rPr lang="en-US" altLang="th-TH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en-US" altLang="th-TH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8569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9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208" y="273191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9" y="2438544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F6F253-24A6-4526-8927-1CBADED25794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6/19/2022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B46D66-F7C5-4DEE-BE4E-1B47B11FA765}" type="slidenum">
              <a:rPr lang="en-US" altLang="th-TH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en-US" altLang="th-TH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4191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7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7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h-TH" smtClean="0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F6F253-24A6-4526-8927-1CBADED25794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6/19/2022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B46D66-F7C5-4DEE-BE4E-1B47B11FA765}" type="slidenum">
              <a:rPr lang="en-US" altLang="th-TH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en-US" altLang="th-TH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334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F6F253-24A6-4526-8927-1CBADED25794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6/19/2022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B46D66-F7C5-4DEE-BE4E-1B47B11FA765}" type="slidenum">
              <a:rPr lang="en-US" altLang="th-TH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en-US" altLang="th-TH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41749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81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81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F6F253-24A6-4526-8927-1CBADED25794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6/19/2022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B46D66-F7C5-4DEE-BE4E-1B47B11FA765}" type="slidenum">
              <a:rPr lang="en-US" altLang="th-TH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en-US" altLang="th-TH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3484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2369"/>
            <a:ext cx="9144000" cy="6867027"/>
            <a:chOff x="0" y="-2373"/>
            <a:chExt cx="12192000" cy="686702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218" y="2099733"/>
            <a:ext cx="6619244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218" y="4777380"/>
            <a:ext cx="6619244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443227" y="1830326"/>
            <a:ext cx="990599" cy="2285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1E700B27-DE4C-4B9E-BB11-B9027034A00F}" type="datetimeFigureOut">
              <a:rPr lang="en-US" dirty="0">
                <a:solidFill>
                  <a:prstClr val="white"/>
                </a:solidFill>
              </a:rPr>
              <a:pPr/>
              <a:t>6/19/2022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237229" y="3264939"/>
            <a:ext cx="3859795" cy="22860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3266" y="292612"/>
            <a:ext cx="62864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D57F1E4F-1CFF-5643-939E-217C01CDF565}" type="slidenum">
              <a:rPr lang="en-US" dirty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3163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dirty="0">
                <a:solidFill>
                  <a:srgbClr val="ACD433"/>
                </a:solidFill>
              </a:rPr>
              <a:pPr/>
              <a:t>6/19/2022</a:t>
            </a:fld>
            <a:endParaRPr lang="en-US" dirty="0">
              <a:solidFill>
                <a:srgbClr val="ACD43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ACD43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9621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2369"/>
            <a:ext cx="9144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7" y="2677645"/>
            <a:ext cx="3263267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71671" y="2677648"/>
            <a:ext cx="2816534" cy="2283823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dirty="0">
                <a:solidFill>
                  <a:srgbClr val="ACD433"/>
                </a:solidFill>
              </a:rPr>
              <a:pPr/>
              <a:t>6/19/2022</a:t>
            </a:fld>
            <a:endParaRPr lang="en-US" dirty="0">
              <a:solidFill>
                <a:srgbClr val="ACD43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ACD433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72284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6224" y="2603508"/>
            <a:ext cx="3618869" cy="3416301"/>
          </a:xfrm>
        </p:spPr>
        <p:txBody>
          <a:bodyPr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6544" y="2603500"/>
            <a:ext cx="3618869" cy="3416300"/>
          </a:xfrm>
        </p:spPr>
        <p:txBody>
          <a:bodyPr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dirty="0">
                <a:solidFill>
                  <a:srgbClr val="ACD433"/>
                </a:solidFill>
              </a:rPr>
              <a:pPr/>
              <a:t>6/19/2022</a:t>
            </a:fld>
            <a:endParaRPr lang="en-US" dirty="0">
              <a:solidFill>
                <a:srgbClr val="ACD433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ACD433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20756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7" y="2603500"/>
            <a:ext cx="36188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6224" y="3179767"/>
            <a:ext cx="3618869" cy="2840039"/>
          </a:xfrm>
        </p:spPr>
        <p:txBody>
          <a:bodyPr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6544" y="2603500"/>
            <a:ext cx="361886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6542" y="3179767"/>
            <a:ext cx="3618869" cy="2840039"/>
          </a:xfrm>
        </p:spPr>
        <p:txBody>
          <a:bodyPr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dirty="0">
                <a:solidFill>
                  <a:srgbClr val="ACD433"/>
                </a:solidFill>
              </a:rPr>
              <a:pPr/>
              <a:t>6/19/2022</a:t>
            </a:fld>
            <a:endParaRPr lang="en-US" dirty="0">
              <a:solidFill>
                <a:srgbClr val="ACD433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ACD433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615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11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4511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F7E8C-D757-4A14-926A-33540C75CC64}" type="datetimeFigureOut">
              <a:rPr lang="th-TH" smtClean="0"/>
              <a:t>19/06/65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DDB30-6F75-4393-8B00-125A1803C4C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9737425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dirty="0">
                <a:solidFill>
                  <a:srgbClr val="ACD433"/>
                </a:solidFill>
              </a:rPr>
              <a:pPr/>
              <a:t>6/19/2022</a:t>
            </a:fld>
            <a:endParaRPr lang="en-US" dirty="0">
              <a:solidFill>
                <a:srgbClr val="ACD433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ACD433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43807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dirty="0">
                <a:solidFill>
                  <a:srgbClr val="ACD433"/>
                </a:solidFill>
              </a:rPr>
              <a:pPr/>
              <a:t>6/19/2022</a:t>
            </a:fld>
            <a:endParaRPr lang="en-US" dirty="0">
              <a:solidFill>
                <a:srgbClr val="ACD433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ACD433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94902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2369"/>
            <a:ext cx="9144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23" y="1295400"/>
            <a:ext cx="2094869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5869" y="1447800"/>
            <a:ext cx="3892549" cy="4572000"/>
          </a:xfrm>
        </p:spPr>
        <p:txBody>
          <a:bodyPr anchor="ctr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223" y="2895604"/>
            <a:ext cx="2094869" cy="312927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dirty="0">
                <a:solidFill>
                  <a:srgbClr val="ACD433"/>
                </a:solidFill>
              </a:rPr>
              <a:pPr/>
              <a:t>6/19/2022</a:t>
            </a:fld>
            <a:endParaRPr lang="en-US" dirty="0">
              <a:solidFill>
                <a:srgbClr val="ACD433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ACD433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0686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-2369"/>
            <a:ext cx="9144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430" y="1693332"/>
            <a:ext cx="2895195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910912" y="1143000"/>
            <a:ext cx="242039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216" y="3657600"/>
            <a:ext cx="2894409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dirty="0">
                <a:solidFill>
                  <a:srgbClr val="ACD433"/>
                </a:solidFill>
              </a:rPr>
              <a:pPr/>
              <a:t>6/19/2022</a:t>
            </a:fld>
            <a:endParaRPr lang="en-US" dirty="0">
              <a:solidFill>
                <a:srgbClr val="ACD433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ACD433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3971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รูปภาพพาโนราม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69"/>
            <a:ext cx="9144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9" y="4966674"/>
            <a:ext cx="6619243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218" y="685800"/>
            <a:ext cx="6619244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217" y="5536665"/>
            <a:ext cx="6619242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dirty="0">
                <a:solidFill>
                  <a:srgbClr val="ACD433"/>
                </a:solidFill>
              </a:rPr>
              <a:pPr/>
              <a:t>6/19/2022</a:t>
            </a:fld>
            <a:endParaRPr lang="en-US" dirty="0">
              <a:solidFill>
                <a:srgbClr val="ACD433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ACD433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93445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ชื่อและคำอธิบา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-2369"/>
            <a:ext cx="9144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8" y="1063416"/>
            <a:ext cx="6619244" cy="1379755"/>
          </a:xfrm>
        </p:spPr>
        <p:txBody>
          <a:bodyPr/>
          <a:lstStyle>
            <a:lvl1pPr>
              <a:defRPr sz="4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8" y="3543300"/>
            <a:ext cx="6619244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dirty="0">
                <a:solidFill>
                  <a:srgbClr val="ACD433"/>
                </a:solidFill>
              </a:rPr>
              <a:pPr/>
              <a:t>6/19/2022</a:t>
            </a:fld>
            <a:endParaRPr lang="en-US" dirty="0">
              <a:solidFill>
                <a:srgbClr val="ACD43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ACD433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514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คำอ้างอิงพร้อมคำอธิบา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369"/>
            <a:ext cx="9144000" cy="6867027"/>
            <a:chOff x="0" y="-2373"/>
            <a:chExt cx="12192000" cy="6867027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3" name="TextBox 12"/>
          <p:cNvSpPr txBox="1"/>
          <p:nvPr/>
        </p:nvSpPr>
        <p:spPr>
          <a:xfrm>
            <a:off x="7289579" y="2631815"/>
            <a:ext cx="6014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r>
              <a:rPr lang="en-US" sz="9600" dirty="0">
                <a:solidFill>
                  <a:srgbClr val="ACD433"/>
                </a:solidFill>
              </a:rPr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3721" y="591093"/>
            <a:ext cx="6014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r>
              <a:rPr lang="en-US" sz="9600" dirty="0">
                <a:solidFill>
                  <a:srgbClr val="ACD433"/>
                </a:solidFill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6408" y="980517"/>
            <a:ext cx="6340430" cy="2698249"/>
          </a:xfrm>
        </p:spPr>
        <p:txBody>
          <a:bodyPr/>
          <a:lstStyle>
            <a:lvl1pPr>
              <a:defRPr sz="4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459459" y="3678766"/>
            <a:ext cx="579432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8" y="4350657"/>
            <a:ext cx="6619244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3B183-A821-4095-A363-9EC968635539}" type="datetimeFigureOut">
              <a:rPr lang="en-US" dirty="0">
                <a:solidFill>
                  <a:srgbClr val="ACD433"/>
                </a:solidFill>
              </a:rPr>
              <a:pPr/>
              <a:t>6/19/2022</a:t>
            </a:fld>
            <a:endParaRPr lang="en-US" dirty="0">
              <a:solidFill>
                <a:srgbClr val="ACD43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ACD433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69650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นามบัต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-2369"/>
            <a:ext cx="9144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2370667"/>
            <a:ext cx="6619245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8" y="5033068"/>
            <a:ext cx="6619244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dirty="0">
                <a:solidFill>
                  <a:srgbClr val="ACD433"/>
                </a:solidFill>
              </a:rPr>
              <a:pPr/>
              <a:t>6/19/2022</a:t>
            </a:fld>
            <a:endParaRPr lang="en-US" dirty="0">
              <a:solidFill>
                <a:srgbClr val="ACD43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ACD433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58317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คอลัมน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2617299"/>
            <a:ext cx="234687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866216" y="3193561"/>
            <a:ext cx="2346876" cy="28334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84542" y="2603502"/>
            <a:ext cx="235903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84542" y="3193567"/>
            <a:ext cx="2359035" cy="28334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15025" y="2617318"/>
            <a:ext cx="2370772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15035" y="3193568"/>
            <a:ext cx="2373539" cy="28334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3302978" y="2569640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829301" y="2569640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dirty="0">
                <a:solidFill>
                  <a:srgbClr val="ACD433"/>
                </a:solidFill>
              </a:rPr>
              <a:pPr/>
              <a:t>6/19/2022</a:t>
            </a:fld>
            <a:endParaRPr lang="en-US" dirty="0">
              <a:solidFill>
                <a:srgbClr val="ACD433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ACD433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04135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คอลัมน์รูปภาพ 3 รูป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24" y="4532845"/>
            <a:ext cx="228782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00915" y="2603500"/>
            <a:ext cx="201843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866217" y="5109126"/>
            <a:ext cx="2287828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9412" y="4532846"/>
            <a:ext cx="2285075" cy="651156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561357" y="2603500"/>
            <a:ext cx="2018431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6658" y="5184002"/>
            <a:ext cx="2287829" cy="84305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7584" y="4532847"/>
            <a:ext cx="2287829" cy="65115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122275" y="2603500"/>
            <a:ext cx="201843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87577" y="5184001"/>
            <a:ext cx="2287828" cy="84305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291115" y="2603500"/>
            <a:ext cx="0" cy="351759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851429" y="2603500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dirty="0">
                <a:solidFill>
                  <a:srgbClr val="ACD433"/>
                </a:solidFill>
              </a:rPr>
              <a:pPr/>
              <a:t>6/19/2022</a:t>
            </a:fld>
            <a:endParaRPr lang="en-US" dirty="0">
              <a:solidFill>
                <a:srgbClr val="ACD433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ACD433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568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F7E8C-D757-4A14-926A-33540C75CC64}" type="datetimeFigureOut">
              <a:rPr lang="th-TH" smtClean="0"/>
              <a:t>19/06/65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DDB30-6F75-4393-8B00-125A1803C4C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3525394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973668"/>
            <a:ext cx="6619245" cy="706964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dirty="0">
                <a:solidFill>
                  <a:srgbClr val="ACD433"/>
                </a:solidFill>
              </a:rPr>
              <a:pPr/>
              <a:t>6/19/2022</a:t>
            </a:fld>
            <a:endParaRPr lang="en-US" dirty="0">
              <a:solidFill>
                <a:srgbClr val="ACD43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ACD43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17311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69"/>
            <a:ext cx="9144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32567" y="1278468"/>
            <a:ext cx="1060450" cy="4748589"/>
          </a:xfrm>
        </p:spPr>
        <p:txBody>
          <a:bodyPr vert="eaVert" anchor="b" anchorCtr="0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6215" y="1278468"/>
            <a:ext cx="4685660" cy="4748590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dirty="0">
                <a:solidFill>
                  <a:srgbClr val="ACD433"/>
                </a:solidFill>
              </a:rPr>
              <a:pPr/>
              <a:t>6/19/2022</a:t>
            </a:fld>
            <a:endParaRPr lang="en-US" dirty="0">
              <a:solidFill>
                <a:srgbClr val="ACD43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ACD433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24457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310925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xmlns="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2649" y="339511"/>
            <a:ext cx="8679898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14848286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614429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43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5A6D6-2D88-44F8-9493-3896FABC41F1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19/06/65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34068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95C04-931C-413B-B1A3-90DA4AB3675C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19/06/65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28909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1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3956E-50D2-48F3-9842-7122C172AD1F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19/06/65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93047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16A0A-5876-4C96-A81E-95967AA58038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19/06/65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47590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3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3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ยึด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5F488-E134-4E01-9C40-DEB6A783A863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19/06/65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ยึด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ยึด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299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F7E8C-D757-4A14-926A-33540C75CC64}" type="datetimeFigureOut">
              <a:rPr lang="th-TH" smtClean="0"/>
              <a:t>19/06/65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DDB30-6F75-4393-8B00-125A1803C4C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4161619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A86FF-2B5E-43B9-A0CE-AA0DE0F9FC83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19/06/65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04246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95439-0928-4BA5-9ABD-1D9AB1C90901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19/06/65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ยึด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09628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12B09-961B-4F9F-9696-D173FE881EE6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19/06/65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40999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700B8-2D10-43C2-A477-BA3FFE410B91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19/06/65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18110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A618F-C6B5-4659-9C98-83D0CA394053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19/06/65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62290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E005B-DF25-4790-AA1E-BF15ACC51740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19/06/65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33249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913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93648-D0BA-4789-AA72-3E38808044D4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19/06/65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7DAC8-43B3-4A47-807A-525C97626583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77135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93648-D0BA-4789-AA72-3E38808044D4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19/06/65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7DAC8-43B3-4A47-807A-525C97626583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94631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738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93648-D0BA-4789-AA72-3E38808044D4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19/06/65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7DAC8-43B3-4A47-807A-525C97626583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23679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93648-D0BA-4789-AA72-3E38808044D4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19/06/65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7DAC8-43B3-4A47-807A-525C97626583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559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F7E8C-D757-4A14-926A-33540C75CC64}" type="datetimeFigureOut">
              <a:rPr lang="th-TH" smtClean="0"/>
              <a:t>19/06/65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DDB30-6F75-4393-8B00-125A1803C4C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6876549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15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4515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93648-D0BA-4789-AA72-3E38808044D4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19/06/65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7DAC8-43B3-4A47-807A-525C97626583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95820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93648-D0BA-4789-AA72-3E38808044D4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19/06/65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7DAC8-43B3-4A47-807A-525C97626583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68403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93648-D0BA-4789-AA72-3E38808044D4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19/06/65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7DAC8-43B3-4A47-807A-525C97626583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2819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575050" y="27319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93648-D0BA-4789-AA72-3E38808044D4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19/06/65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7DAC8-43B3-4A47-807A-525C97626583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6972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93648-D0BA-4789-AA72-3E38808044D4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19/06/65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7DAC8-43B3-4A47-807A-525C97626583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96914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93648-D0BA-4789-AA72-3E38808044D4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19/06/65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7DAC8-43B3-4A47-807A-525C97626583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68711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781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781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93648-D0BA-4789-AA72-3E38808044D4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19/06/65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7DAC8-43B3-4A47-807A-525C97626583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76389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F6F253-24A6-4526-8927-1CBADED25794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6/19/2022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BB46D66-F7C5-4DEE-BE4E-1B47B11FA765}" type="slidenum">
              <a:rPr lang="en-US" altLang="th-TH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en-US" altLang="th-TH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3675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F6F253-24A6-4526-8927-1CBADED25794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6/19/2022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B46D66-F7C5-4DEE-BE4E-1B47B11FA765}" type="slidenum">
              <a:rPr lang="en-US" altLang="th-TH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en-US" altLang="th-TH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21932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97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861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F6F253-24A6-4526-8927-1CBADED25794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6/19/2022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B46D66-F7C5-4DEE-BE4E-1B47B11FA765}" type="slidenum">
              <a:rPr lang="en-US" altLang="th-TH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en-US" altLang="th-TH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296729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452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F7E8C-D757-4A14-926A-33540C75CC64}" type="datetimeFigureOut">
              <a:rPr lang="th-TH" smtClean="0"/>
              <a:t>19/06/65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DDB30-6F75-4393-8B00-125A1803C4C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3324394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F6F253-24A6-4526-8927-1CBADED25794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6/19/2022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B46D66-F7C5-4DEE-BE4E-1B47B11FA765}" type="slidenum">
              <a:rPr lang="en-US" altLang="th-TH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en-US" altLang="th-TH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42288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5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F6F253-24A6-4526-8927-1CBADED25794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6/19/2022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B46D66-F7C5-4DEE-BE4E-1B47B11FA765}" type="slidenum">
              <a:rPr lang="en-US" altLang="th-TH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en-US" altLang="th-TH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56"/>
            <a:ext cx="4041648" cy="3913187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3751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F6F253-24A6-4526-8927-1CBADED25794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6/19/2022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B46D66-F7C5-4DEE-BE4E-1B47B11FA765}" type="slidenum">
              <a:rPr lang="en-US" altLang="th-TH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en-US" altLang="th-TH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75732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F6F253-24A6-4526-8927-1CBADED25794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6/19/2022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B46D66-F7C5-4DEE-BE4E-1B47B11FA765}" type="slidenum">
              <a:rPr lang="en-US" altLang="th-TH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en-US" altLang="th-TH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59204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9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87" y="273146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9" y="2438495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F6F253-24A6-4526-8927-1CBADED25794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6/19/2022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B46D66-F7C5-4DEE-BE4E-1B47B11FA765}" type="slidenum">
              <a:rPr lang="en-US" altLang="th-TH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en-US" altLang="th-TH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31212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7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7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h-TH" smtClean="0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F6F253-24A6-4526-8927-1CBADED25794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6/19/2022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B46D66-F7C5-4DEE-BE4E-1B47B11FA765}" type="slidenum">
              <a:rPr lang="en-US" altLang="th-TH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en-US" altLang="th-TH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76566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F6F253-24A6-4526-8927-1CBADED25794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6/19/2022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B46D66-F7C5-4DEE-BE4E-1B47B11FA765}" type="slidenum">
              <a:rPr lang="en-US" altLang="th-TH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en-US" altLang="th-TH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93462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33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33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F6F253-24A6-4526-8927-1CBADED25794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6/19/2022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B46D66-F7C5-4DEE-BE4E-1B47B11FA765}" type="slidenum">
              <a:rPr lang="en-US" altLang="th-TH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en-US" altLang="th-TH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444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47.xml"/><Relationship Id="rId21" Type="http://schemas.openxmlformats.org/officeDocument/2006/relationships/theme" Target="../theme/theme5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Relationship Id="rId22" Type="http://schemas.openxmlformats.org/officeDocument/2006/relationships/image" Target="../media/image2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52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4F7E8C-D757-4A14-926A-33540C75CC64}" type="datetimeFigureOut">
              <a:rPr lang="th-TH" smtClean="0"/>
              <a:t>19/06/65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52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52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4DDB30-6F75-4393-8B00-125A1803C4C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82022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59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19/06/65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59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59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191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714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AF6F253-24A6-4526-8927-1CBADED25794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6/19/2022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714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9" y="6356714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BB46D66-F7C5-4DEE-BE4E-1B47B11FA765}" type="slidenum">
              <a:rPr lang="en-US" altLang="th-TH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th-TH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8457762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21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048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838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AF6F253-24A6-4526-8927-1CBADED25794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6/19/2022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838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9" y="6356838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BB46D66-F7C5-4DEE-BE4E-1B47B11FA765}" type="slidenum">
              <a:rPr lang="en-US" altLang="th-TH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th-TH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8457762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21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307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2369"/>
            <a:ext cx="9144000" cy="6867027"/>
            <a:chOff x="0" y="-2373"/>
            <a:chExt cx="12192000" cy="6867027"/>
          </a:xfrm>
        </p:grpSpPr>
        <p:sp>
          <p:nvSpPr>
            <p:cNvPr id="26" name="Rectangle 2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0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866217" y="973668"/>
            <a:ext cx="6571060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2603500"/>
            <a:ext cx="6571059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88213" y="6394080"/>
            <a:ext cx="74294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7E0D914D-B099-4142-A885-11F276715148}" type="datetimeFigureOut">
              <a:rPr lang="en-US" dirty="0">
                <a:solidFill>
                  <a:srgbClr val="ACD433"/>
                </a:solidFill>
              </a:rPr>
              <a:pPr/>
              <a:t>6/19/2022</a:t>
            </a:fld>
            <a:endParaRPr lang="en-US" dirty="0">
              <a:solidFill>
                <a:srgbClr val="ACD43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6271" y="6391857"/>
            <a:ext cx="2894846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 b="1" i="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en-US" dirty="0">
              <a:solidFill>
                <a:srgbClr val="ACD433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4415" y="295731"/>
            <a:ext cx="62864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D57F1E4F-1CFF-5643-939E-217C01CDF565}" type="slidenum">
              <a:rPr lang="en-US" dirty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106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4" r:id="rId1"/>
    <p:sldLayoutId id="2147484055" r:id="rId2"/>
    <p:sldLayoutId id="2147484056" r:id="rId3"/>
    <p:sldLayoutId id="2147484057" r:id="rId4"/>
    <p:sldLayoutId id="2147484058" r:id="rId5"/>
    <p:sldLayoutId id="2147484059" r:id="rId6"/>
    <p:sldLayoutId id="2147484060" r:id="rId7"/>
    <p:sldLayoutId id="2147484061" r:id="rId8"/>
    <p:sldLayoutId id="2147484062" r:id="rId9"/>
    <p:sldLayoutId id="2147484063" r:id="rId10"/>
    <p:sldLayoutId id="2147484064" r:id="rId11"/>
    <p:sldLayoutId id="2147484065" r:id="rId12"/>
    <p:sldLayoutId id="2147484066" r:id="rId13"/>
    <p:sldLayoutId id="2147484067" r:id="rId14"/>
    <p:sldLayoutId id="2147484068" r:id="rId15"/>
    <p:sldLayoutId id="2147484069" r:id="rId16"/>
    <p:sldLayoutId id="2147484070" r:id="rId17"/>
    <p:sldLayoutId id="2147484071" r:id="rId18"/>
    <p:sldLayoutId id="2147484072" r:id="rId19"/>
    <p:sldLayoutId id="2147484073" r:id="rId20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D10C13-D814-4950-B690-9A3598F23528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19/06/65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6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018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5" r:id="rId1"/>
    <p:sldLayoutId id="2147484076" r:id="rId2"/>
    <p:sldLayoutId id="2147484077" r:id="rId3"/>
    <p:sldLayoutId id="2147484078" r:id="rId4"/>
    <p:sldLayoutId id="2147484079" r:id="rId5"/>
    <p:sldLayoutId id="2147484080" r:id="rId6"/>
    <p:sldLayoutId id="2147484081" r:id="rId7"/>
    <p:sldLayoutId id="2147484082" r:id="rId8"/>
    <p:sldLayoutId id="2147484083" r:id="rId9"/>
    <p:sldLayoutId id="2147484084" r:id="rId10"/>
    <p:sldLayoutId id="2147484085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8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593648-D0BA-4789-AA72-3E38808044D4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19/06/65</a:t>
            </a:fld>
            <a:endParaRPr lang="th-TH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83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8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D7DAC8-43B3-4A47-807A-525C97626583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424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7" r:id="rId1"/>
    <p:sldLayoutId id="2147484088" r:id="rId2"/>
    <p:sldLayoutId id="2147484089" r:id="rId3"/>
    <p:sldLayoutId id="2147484090" r:id="rId4"/>
    <p:sldLayoutId id="2147484091" r:id="rId5"/>
    <p:sldLayoutId id="2147484092" r:id="rId6"/>
    <p:sldLayoutId id="2147484093" r:id="rId7"/>
    <p:sldLayoutId id="2147484094" r:id="rId8"/>
    <p:sldLayoutId id="2147484095" r:id="rId9"/>
    <p:sldLayoutId id="2147484096" r:id="rId10"/>
    <p:sldLayoutId id="214748409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4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AF6F253-24A6-4526-8927-1CBADED25794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6/19/2022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4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9" y="63564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BB46D66-F7C5-4DEE-BE4E-1B47B11FA765}" type="slidenum">
              <a:rPr lang="en-US" altLang="th-TH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th-TH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8457762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21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345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9" r:id="rId1"/>
    <p:sldLayoutId id="2147484100" r:id="rId2"/>
    <p:sldLayoutId id="2147484101" r:id="rId3"/>
    <p:sldLayoutId id="2147484102" r:id="rId4"/>
    <p:sldLayoutId id="2147484103" r:id="rId5"/>
    <p:sldLayoutId id="2147484104" r:id="rId6"/>
    <p:sldLayoutId id="2147484105" r:id="rId7"/>
    <p:sldLayoutId id="2147484106" r:id="rId8"/>
    <p:sldLayoutId id="2147484107" r:id="rId9"/>
    <p:sldLayoutId id="2147484108" r:id="rId10"/>
    <p:sldLayoutId id="2147484109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3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sz="4800" b="1" dirty="0" smtClean="0">
                <a:solidFill>
                  <a:srgbClr val="FF0000"/>
                </a:solidFill>
                <a:ea typeface="Calibri"/>
                <a:cs typeface="TH SarabunPSK"/>
              </a:rPr>
              <a:t>ตัวชี้วัด</a:t>
            </a:r>
            <a:r>
              <a:rPr lang="th-TH" sz="4800" b="1" dirty="0">
                <a:solidFill>
                  <a:srgbClr val="FF0000"/>
                </a:solidFill>
                <a:ea typeface="Calibri"/>
                <a:cs typeface="TH SarabunPSK"/>
              </a:rPr>
              <a:t>ปศุสัตว์จังหวัด (ด้านสุขภาพสัตว์) ร้อยละ ๒๐ </a:t>
            </a:r>
            <a:endParaRPr lang="th-TH" sz="4800" b="1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57200" y="1392072"/>
            <a:ext cx="8229600" cy="4776716"/>
          </a:xfrm>
        </p:spPr>
        <p:txBody>
          <a:bodyPr>
            <a:normAutofit fontScale="85000" lnSpcReduction="20000"/>
          </a:bodyPr>
          <a:lstStyle/>
          <a:p>
            <a:pPr marL="0" lvl="0" indent="0" algn="thaiDist">
              <a:spcBef>
                <a:spcPts val="0"/>
              </a:spcBef>
              <a:buNone/>
            </a:pPr>
            <a:r>
              <a:rPr lang="th-TH" sz="3600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๑. ตัวชี้วัด</a:t>
            </a:r>
            <a:r>
              <a:rPr lang="th-TH" sz="3600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ที่ ๑ : ระดับความสำเร็จในการยกระดับการเลี้ยงสัตว์ ให้มีระบบการป้องกันโรค </a:t>
            </a:r>
            <a:r>
              <a:rPr lang="th-TH" sz="3600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และการ</a:t>
            </a:r>
            <a:r>
              <a:rPr lang="th-TH" sz="3600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เลี้ยงสัตว์ที่เหมาะสม (</a:t>
            </a:r>
            <a:r>
              <a:rPr lang="en-US" sz="3600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GFM) </a:t>
            </a:r>
            <a:r>
              <a:rPr lang="th-TH" sz="3600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น้ำหนักตัวชี้วัด : </a:t>
            </a:r>
            <a:r>
              <a:rPr lang="th-TH" sz="3600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ร้อย</a:t>
            </a:r>
            <a:r>
              <a:rPr lang="th-TH" sz="3600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ละ ๓</a:t>
            </a:r>
          </a:p>
          <a:p>
            <a:pPr marL="0" lvl="0" indent="0" algn="thaiDist">
              <a:spcBef>
                <a:spcPts val="0"/>
              </a:spcBef>
              <a:buNone/>
            </a:pPr>
            <a:r>
              <a:rPr lang="th-TH" sz="3600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3600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๒. </a:t>
            </a:r>
            <a:r>
              <a:rPr lang="th-TH" sz="3600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ตัวชี้วัดที่ ๒ : ระดับความสำเร็จในการป้องกันโรคระบาดในสัตว์ (การฉีดวัคซีนป้องกันโรคในสัตว์) น้ำหนักตัวชี้วัด : </a:t>
            </a:r>
            <a:r>
              <a:rPr lang="th-TH" sz="3600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ร้อยละ </a:t>
            </a:r>
            <a:r>
              <a:rPr lang="th-TH" sz="3600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๕.๕</a:t>
            </a:r>
          </a:p>
          <a:p>
            <a:pPr marL="0" lvl="0" indent="0" algn="thaiDist">
              <a:spcBef>
                <a:spcPts val="0"/>
              </a:spcBef>
              <a:buNone/>
            </a:pPr>
            <a:r>
              <a:rPr lang="th-TH" sz="3600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๓. </a:t>
            </a:r>
            <a:r>
              <a:rPr lang="th-TH" sz="3600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ตัวชี้วัดที่ ๓ : ระดับความสำเร็จในการเฝ้าระวังโรค ควบคุมโรค และการรายงานโรคปาก</a:t>
            </a:r>
            <a:r>
              <a:rPr lang="th-TH" sz="3600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และเท้า</a:t>
            </a:r>
            <a:r>
              <a:rPr lang="th-TH" sz="3600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เปื่อย โรคเฮโมรายิก</a:t>
            </a:r>
            <a:r>
              <a:rPr lang="th-TH" sz="3600" dirty="0" err="1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เซพติก</a:t>
            </a:r>
            <a:r>
              <a:rPr lang="th-TH" sz="3600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ซีเมีย โรคไข้หวัดนก และโรคพิษสุนัขบ้า น้ำหนักตัวชี้วัด : </a:t>
            </a:r>
            <a:r>
              <a:rPr lang="th-TH" sz="3600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ร้อยละ </a:t>
            </a:r>
            <a:r>
              <a:rPr lang="th-TH" sz="3600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๑๑.๕</a:t>
            </a:r>
          </a:p>
          <a:p>
            <a:pPr marL="0" lvl="0" indent="0" algn="thaiDist">
              <a:spcBef>
                <a:spcPts val="0"/>
              </a:spcBef>
              <a:buNone/>
            </a:pPr>
            <a:r>
              <a:rPr lang="th-TH" sz="3600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3600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     </a:t>
            </a:r>
            <a:r>
              <a:rPr lang="th-TH" sz="3600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ส่วนที่ ๑.๑ การเฝ้าระวังโรคระบาดในสุกร (๒ คะแนน</a:t>
            </a:r>
            <a:r>
              <a:rPr lang="th-TH" sz="3600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) รายงานการเฝ้าระวังโรคในสุกรตามแบบฟอร์มออนไลน์ “แบบรายงานกิจกรรมเพิ่มประสิทธิภาพการเฝ้าระวัง ป้องกันและควบคุมโรคอหิ</a:t>
            </a:r>
            <a:r>
              <a:rPr lang="th-TH" sz="3600" dirty="0" err="1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วาต์แอฟ</a:t>
            </a:r>
            <a:r>
              <a:rPr lang="th-TH" sz="3600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ริกาในสุกร และโรคระบาดที่สำคัญในสุกรและหมูป่า” โดยมีกิจกรรมย่อยทั้งหมด ๔ กิจกรรม ดังนี้</a:t>
            </a:r>
          </a:p>
        </p:txBody>
      </p:sp>
    </p:spTree>
    <p:extLst>
      <p:ext uri="{BB962C8B-B14F-4D97-AF65-F5344CB8AC3E}">
        <p14:creationId xmlns:p14="http://schemas.microsoft.com/office/powerpoint/2010/main" val="7897252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แผนภูมิ 3"/>
          <p:cNvGraphicFramePr/>
          <p:nvPr>
            <p:extLst>
              <p:ext uri="{D42A27DB-BD31-4B8C-83A1-F6EECF244321}">
                <p14:modId xmlns:p14="http://schemas.microsoft.com/office/powerpoint/2010/main" val="3574994680"/>
              </p:ext>
            </p:extLst>
          </p:nvPr>
        </p:nvGraphicFramePr>
        <p:xfrm>
          <a:off x="35501" y="2096323"/>
          <a:ext cx="5962747" cy="44385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" name="ตาราง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8031723"/>
              </p:ext>
            </p:extLst>
          </p:nvPr>
        </p:nvGraphicFramePr>
        <p:xfrm>
          <a:off x="6084169" y="2492896"/>
          <a:ext cx="2880320" cy="304800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035364"/>
                <a:gridCol w="642640"/>
                <a:gridCol w="626252"/>
                <a:gridCol w="576064"/>
              </a:tblGrid>
              <a:tr h="304800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หน่วยงาน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หน่วยนับ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เป้าหมาย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กาญจนบุรี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ราย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461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482</a:t>
                      </a:r>
                    </a:p>
                  </a:txBody>
                  <a:tcPr marL="9525" marR="9525" marT="9525" marB="0" anchor="ctr"/>
                </a:tc>
              </a:tr>
              <a:tr h="304800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นครปฐม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ราย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119</a:t>
                      </a:r>
                    </a:p>
                  </a:txBody>
                  <a:tcPr marL="9525" marR="9525" marT="9525" marB="0" anchor="ctr"/>
                </a:tc>
              </a:tr>
              <a:tr h="304800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ประจวบคีรีขันธ์</a:t>
                      </a:r>
                      <a:endParaRPr lang="th-TH" sz="16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ราย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375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328</a:t>
                      </a:r>
                    </a:p>
                  </a:txBody>
                  <a:tcPr marL="9525" marR="9525" marT="9525" marB="0" anchor="ctr"/>
                </a:tc>
              </a:tr>
              <a:tr h="304800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u="none" strike="noStrike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เพชรบุรี</a:t>
                      </a:r>
                      <a:endParaRPr lang="th-TH" sz="1600" b="0" i="0" u="none" strike="noStrike" dirty="0">
                        <a:solidFill>
                          <a:srgbClr val="FF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ราย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260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776</a:t>
                      </a:r>
                    </a:p>
                  </a:txBody>
                  <a:tcPr marL="9525" marR="9525" marT="9525" marB="0" anchor="ctr"/>
                </a:tc>
              </a:tr>
              <a:tr h="304800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ราชบุรี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ราย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265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268</a:t>
                      </a:r>
                    </a:p>
                  </a:txBody>
                  <a:tcPr marL="9525" marR="9525" marT="9525" marB="0" anchor="ctr"/>
                </a:tc>
              </a:tr>
              <a:tr h="304800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สมุทรสงคราม</a:t>
                      </a:r>
                      <a:endParaRPr lang="th-TH" sz="16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ราย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</a:tr>
              <a:tr h="304800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สมุทรสาคร</a:t>
                      </a:r>
                      <a:endParaRPr lang="th-TH" sz="16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ราย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</a:tr>
              <a:tr h="304800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สุพรรณบุรี</a:t>
                      </a:r>
                      <a:endParaRPr lang="th-TH" sz="16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ราย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474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474</a:t>
                      </a:r>
                    </a:p>
                  </a:txBody>
                  <a:tcPr marL="9525" marR="9525" marT="9525" marB="0" anchor="ctr"/>
                </a:tc>
              </a:tr>
              <a:tr h="304800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รวม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ราย</a:t>
                      </a: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1,957</a:t>
                      </a: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2,451</a:t>
                      </a: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5496" y="6485274"/>
            <a:ext cx="8208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หมายเหตุ </a:t>
            </a:r>
            <a:r>
              <a:rPr lang="en-US" sz="20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:</a:t>
            </a:r>
            <a:r>
              <a:rPr lang="th-TH" sz="20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ดำเนินงานทั้งปี</a:t>
            </a: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521" y="260648"/>
            <a:ext cx="8712968" cy="1815882"/>
          </a:xfrm>
          <a:prstGeom prst="rect">
            <a:avLst/>
          </a:prstGeom>
          <a:noFill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5. </a:t>
            </a: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รายงานที่สำนักงานปศุสัตว์เขต 7 ต้อง</a:t>
            </a:r>
            <a:r>
              <a:rPr lang="th-TH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ติดตาม</a:t>
            </a:r>
          </a:p>
          <a:p>
            <a:r>
              <a:rPr lang="th-TH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5.2 </a:t>
            </a: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โครงการพัฒนาศักยภาพกระบวนการผลิตสินค้าเกษตร</a:t>
            </a:r>
          </a:p>
          <a:p>
            <a:r>
              <a:rPr lang="th-TH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ตัวชี้วัด </a:t>
            </a:r>
            <a:r>
              <a:rPr lang="en-US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</a:t>
            </a:r>
            <a:r>
              <a:rPr lang="th-TH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จำนวนเกษตรกรรายย่อยที่ได้รับการประเมินความเสี่ยงต่อโรคอหิ</a:t>
            </a:r>
            <a:r>
              <a:rPr lang="th-TH" b="1" dirty="0" err="1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วาต์</a:t>
            </a:r>
            <a:r>
              <a:rPr lang="th-TH" b="1" dirty="0" err="1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แอฟ</a:t>
            </a:r>
            <a:r>
              <a:rPr lang="th-TH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ริกา</a:t>
            </a:r>
          </a:p>
          <a:p>
            <a:r>
              <a:rPr lang="th-TH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          ใน</a:t>
            </a:r>
            <a:r>
              <a:rPr lang="th-TH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สุกรใน</a:t>
            </a:r>
            <a:r>
              <a:rPr lang="th-TH" b="1" i="1" u="sng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ระดับเสี่ยงสูง-สูงมาก </a:t>
            </a:r>
            <a:r>
              <a:rPr lang="th-TH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ที่ได้รับการเฝ้าระวังทางอาการ</a:t>
            </a:r>
          </a:p>
        </p:txBody>
      </p:sp>
    </p:spTree>
    <p:extLst>
      <p:ext uri="{BB962C8B-B14F-4D97-AF65-F5344CB8AC3E}">
        <p14:creationId xmlns:p14="http://schemas.microsoft.com/office/powerpoint/2010/main" val="1411692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4571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403"/>
            <a:ext cx="4486134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274027"/>
            <a:ext cx="4489506" cy="255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930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03418" y="-1075077"/>
            <a:ext cx="6861192" cy="9004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3455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72816"/>
            <a:ext cx="4320480" cy="4941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772816"/>
            <a:ext cx="4536504" cy="4941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8" y="380676"/>
            <a:ext cx="83529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สุ่มเก็บตัวอย่างเลือด </a:t>
            </a:r>
            <a:r>
              <a:rPr lang="th-TH" sz="32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ห</a:t>
            </a:r>
            <a:r>
              <a:rPr lang="th-TH" sz="32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รือน้ำลายจากสุกรที่เคลื่อนย้ายข้ามเขตปศุสัตว์ จำนวน 10 รายๆ ละ 5 ตัวอย่าง ทุกๆ 3 เดือน </a:t>
            </a:r>
            <a:endParaRPr lang="th-TH" sz="3200" b="1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07760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285727" y="-1009405"/>
            <a:ext cx="6552727" cy="8804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7350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64488" cy="417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05064"/>
            <a:ext cx="8568952" cy="2852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2669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933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30239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87833"/>
            <a:ext cx="8740272" cy="6309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7523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6"/>
          <p:cNvSpPr txBox="1">
            <a:spLocks/>
          </p:cNvSpPr>
          <p:nvPr/>
        </p:nvSpPr>
        <p:spPr>
          <a:xfrm>
            <a:off x="0" y="99"/>
            <a:ext cx="9144000" cy="1708937"/>
          </a:xfrm>
          <a:prstGeom prst="rect">
            <a:avLst/>
          </a:prstGeom>
          <a:gradFill>
            <a:gsLst>
              <a:gs pos="0">
                <a:srgbClr val="92D050"/>
              </a:gs>
              <a:gs pos="65000">
                <a:srgbClr val="92D050">
                  <a:alpha val="82000"/>
                </a:srgb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sz="4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4101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"/>
            <a:ext cx="1143000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5289" y="15875"/>
            <a:ext cx="1128712" cy="111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" name="Rectangle 4"/>
          <p:cNvSpPr>
            <a:spLocks noChangeArrowheads="1"/>
          </p:cNvSpPr>
          <p:nvPr/>
        </p:nvSpPr>
        <p:spPr bwMode="auto">
          <a:xfrm>
            <a:off x="922338" y="111224"/>
            <a:ext cx="73152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h-TH" altLang="th-TH" sz="3200" b="1" dirty="0" smtClean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สรุปรายงานสถานการณ์ตรวจพบผลบวกต่อโรค </a:t>
            </a:r>
            <a:r>
              <a:rPr lang="en-US" altLang="th-TH" sz="3200" b="1" dirty="0" smtClean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ASF</a:t>
            </a:r>
            <a:endParaRPr lang="th-TH" altLang="th-TH" sz="3200" b="1" dirty="0" smtClean="0">
              <a:solidFill>
                <a:srgbClr val="000000"/>
              </a:solidFill>
              <a:latin typeface="TH SarabunPSK" pitchFamily="34" charset="-34"/>
              <a:cs typeface="TH SarabunPSK" pitchFamily="34" charset="-34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h-TH" altLang="th-TH" sz="3200" b="1" dirty="0" smtClean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ประจำวันที่ 28 มกราคม 2565</a:t>
            </a:r>
          </a:p>
        </p:txBody>
      </p:sp>
      <p:pic>
        <p:nvPicPr>
          <p:cNvPr id="4105" name="Picture 9" descr="I:\รูปภาพ-งานแผนที่\ทำแผนที่ 62-ปัจจุบัน\ผล + ASF 11 - 22 ม.ค. 65\ผล + ASF 11 - 23 ม.ค. 6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1" t="11434" r="16374" b="11596"/>
          <a:stretch/>
        </p:blipFill>
        <p:spPr bwMode="auto">
          <a:xfrm>
            <a:off x="0" y="1219200"/>
            <a:ext cx="9144000" cy="5638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4495800" y="1665389"/>
            <a:ext cx="3741738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th-TH" altLang="th-TH" b="1" smtClean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แผนที่จุดที่พบผลบวกต่อโรค </a:t>
            </a:r>
            <a:r>
              <a:rPr lang="en-US" altLang="th-TH" b="1" smtClean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ASF</a:t>
            </a:r>
            <a:r>
              <a:rPr lang="th-TH" altLang="th-TH" b="1" smtClean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 ตั้งแต่วันที่ 11 มกราคม 2565</a:t>
            </a:r>
            <a:r>
              <a:rPr lang="en-US" altLang="th-TH" sz="1800" b="1" smtClean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 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355976" y="2636745"/>
            <a:ext cx="4261103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1) นครปฐม พบผลบวกในโรงฆ่าสุกร</a:t>
            </a:r>
          </a:p>
          <a:p>
            <a:r>
              <a:rPr lang="th-TH" sz="32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32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    ที่พักซากสุกร, ตลาดสด</a:t>
            </a:r>
          </a:p>
          <a:p>
            <a:r>
              <a:rPr lang="th-TH" sz="32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2) สุพรรณบุรี พบผลบวก  3 ฟาร์ม</a:t>
            </a:r>
          </a:p>
          <a:p>
            <a:r>
              <a:rPr lang="th-TH" sz="32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3) </a:t>
            </a:r>
            <a:r>
              <a:rPr lang="th-TH" sz="32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ประจวบฯ พบผลบวก  3 </a:t>
            </a:r>
            <a:r>
              <a:rPr lang="th-TH" sz="32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ฟาร์ม</a:t>
            </a:r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488886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ตาราง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8498795"/>
              </p:ext>
            </p:extLst>
          </p:nvPr>
        </p:nvGraphicFramePr>
        <p:xfrm>
          <a:off x="611560" y="313894"/>
          <a:ext cx="8136904" cy="5986818"/>
        </p:xfrm>
        <a:graphic>
          <a:graphicData uri="http://schemas.openxmlformats.org/drawingml/2006/table">
            <a:tbl>
              <a:tblPr/>
              <a:tblGrid>
                <a:gridCol w="648072"/>
                <a:gridCol w="1430240"/>
                <a:gridCol w="1624860"/>
                <a:gridCol w="1911434"/>
                <a:gridCol w="2522298"/>
              </a:tblGrid>
              <a:tr h="300712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ตัวชี้วัดที่ 3 : ระดับความสำเร็จในการเฝ้าระวังโรค ควบคุมโรค และการรายงานโรคปากและเท้าเปื่อย</a:t>
                      </a:r>
                    </a:p>
                  </a:txBody>
                  <a:tcPr marL="5809" marR="5809" marT="7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</a:tr>
              <a:tr h="300712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โรคเฮโมรายิก</a:t>
                      </a:r>
                      <a:r>
                        <a:rPr lang="th-TH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เซพติก</a:t>
                      </a:r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ซีเมีย โรคไข้หวัดนก และโรคพิษสุนัขบ้า ร้อยละ ๑๑.๕</a:t>
                      </a:r>
                    </a:p>
                  </a:txBody>
                  <a:tcPr marL="5809" marR="5809" marT="7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</a:tr>
              <a:tr h="300712">
                <a:tc gridSpan="5">
                  <a:txBody>
                    <a:bodyPr/>
                    <a:lstStyle/>
                    <a:p>
                      <a:pPr algn="l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ส่วนที่ ๑.๑ การเฝ้าระวังโรคระบาดในสุกร (๒ คะแนน)</a:t>
                      </a:r>
                    </a:p>
                  </a:txBody>
                  <a:tcPr marL="5809" marR="5809" marT="7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</a:tr>
              <a:tr h="300712">
                <a:tc gridSpan="5">
                  <a:txBody>
                    <a:bodyPr/>
                    <a:lstStyle/>
                    <a:p>
                      <a:pPr algn="l" fontAlgn="b"/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กิจกรรมย่อยที่ 1 การเฝ้าระวังอาการทางคลินิกโรคระบาดที่สำคัญในสุกรในฟาร์ม (0.5 คะแนน)</a:t>
                      </a:r>
                    </a:p>
                  </a:txBody>
                  <a:tcPr marL="5809" marR="5809" marT="7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</a:tr>
              <a:tr h="300712">
                <a:tc gridSpan="5">
                  <a:txBody>
                    <a:bodyPr/>
                    <a:lstStyle/>
                    <a:p>
                      <a:pPr algn="l" fontAlgn="b"/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พิจารณาจากผลการดำเนินการเฝ้าระวังโรคในสุกร โดยการตรวจเยี่ยมเกษตรกรผู้เลี้ยงสุกรเพื่อ</a:t>
                      </a:r>
                    </a:p>
                  </a:txBody>
                  <a:tcPr marL="5809" marR="5809" marT="7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</a:tr>
              <a:tr h="300712">
                <a:tc gridSpan="5">
                  <a:txBody>
                    <a:bodyPr/>
                    <a:lstStyle/>
                    <a:p>
                      <a:pPr algn="l" fontAlgn="b"/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เฝ้าระวังโรคอหิ</a:t>
                      </a:r>
                      <a:r>
                        <a:rPr lang="th-TH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วาต์แอฟ</a:t>
                      </a:r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ริกาในสุกร และโรคระบาดที่สำคัญในสุกรและหมูป่า และรายงานในแบบฟอร์มออนไลน์</a:t>
                      </a:r>
                    </a:p>
                  </a:txBody>
                  <a:tcPr marL="5809" marR="5809" marT="7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</a:tr>
              <a:tr h="300712">
                <a:tc gridSpan="5">
                  <a:txBody>
                    <a:bodyPr/>
                    <a:lstStyle/>
                    <a:p>
                      <a:pPr algn="l" fontAlgn="b"/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“แบบรายงานกิจกรรมเพิ่มประสิทธิภาพการเฝ้าระวัง ป้องกันและควบคุมโรคอหิ</a:t>
                      </a:r>
                      <a:r>
                        <a:rPr lang="th-TH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วาต์แอฟ</a:t>
                      </a:r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ริกาในสุกร และโรค</a:t>
                      </a:r>
                    </a:p>
                  </a:txBody>
                  <a:tcPr marL="5809" marR="5809" marT="7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</a:tr>
              <a:tr h="300712">
                <a:tc gridSpan="5">
                  <a:txBody>
                    <a:bodyPr/>
                    <a:lstStyle/>
                    <a:p>
                      <a:pPr algn="l" fontAlgn="b"/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ระบาดที่สำคัญในสุกรและหมูป่า” กิจกรรมย่อยสำหรับฟาร์มสุกร</a:t>
                      </a:r>
                    </a:p>
                  </a:txBody>
                  <a:tcPr marL="5809" marR="5809" marT="7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</a:tr>
              <a:tr h="316993">
                <a:tc gridSpan="5">
                  <a:txBody>
                    <a:bodyPr/>
                    <a:lstStyle/>
                    <a:p>
                      <a:pPr algn="ctr" fontAlgn="b"/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5809" marR="5809" marT="7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</a:tr>
              <a:tr h="30071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18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ที่</a:t>
                      </a:r>
                    </a:p>
                  </a:txBody>
                  <a:tcPr marL="5809" marR="5809" marT="77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18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จังหวัด</a:t>
                      </a:r>
                    </a:p>
                  </a:txBody>
                  <a:tcPr marL="5809" marR="5809" marT="77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จำนวนเกษตรกร(ราย)</a:t>
                      </a:r>
                    </a:p>
                  </a:txBody>
                  <a:tcPr marL="5809" marR="5809" marT="77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ตรวจเยี่ยมและรายงาน(ฟาร์ม /รอบ)</a:t>
                      </a:r>
                    </a:p>
                  </a:txBody>
                  <a:tcPr marL="5809" marR="5809" marT="77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7096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ณ วันที่ 20 ส.ค. 2564</a:t>
                      </a:r>
                    </a:p>
                  </a:txBody>
                  <a:tcPr marL="5809" marR="5809" marT="77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ณ วันที่ 24 ม.ค. 2565</a:t>
                      </a:r>
                    </a:p>
                  </a:txBody>
                  <a:tcPr marL="5809" marR="5809" marT="77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</a:tr>
              <a:tr h="300712"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</a:t>
                      </a:r>
                    </a:p>
                  </a:txBody>
                  <a:tcPr marL="5809" marR="5809" marT="77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กาญจนบุรี</a:t>
                      </a:r>
                    </a:p>
                  </a:txBody>
                  <a:tcPr marL="5809" marR="5809" marT="77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2,532</a:t>
                      </a:r>
                    </a:p>
                  </a:txBody>
                  <a:tcPr marL="5809" marR="5809" marT="77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2,454</a:t>
                      </a:r>
                    </a:p>
                  </a:txBody>
                  <a:tcPr marL="5809" marR="5809" marT="77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2,454</a:t>
                      </a:r>
                    </a:p>
                  </a:txBody>
                  <a:tcPr marL="5809" marR="5809" marT="77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0712"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</a:t>
                      </a:r>
                    </a:p>
                  </a:txBody>
                  <a:tcPr marL="5809" marR="5809" marT="77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เพชรบุรี</a:t>
                      </a:r>
                    </a:p>
                  </a:txBody>
                  <a:tcPr marL="5809" marR="5809" marT="77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1,431</a:t>
                      </a:r>
                    </a:p>
                  </a:txBody>
                  <a:tcPr marL="5809" marR="5809" marT="77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1,084</a:t>
                      </a:r>
                    </a:p>
                  </a:txBody>
                  <a:tcPr marL="5809" marR="5809" marT="77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1,084</a:t>
                      </a:r>
                    </a:p>
                  </a:txBody>
                  <a:tcPr marL="5809" marR="5809" marT="77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1337"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</a:t>
                      </a:r>
                    </a:p>
                  </a:txBody>
                  <a:tcPr marL="5809" marR="5809" marT="77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ประจวบคีรีขันธ์</a:t>
                      </a:r>
                    </a:p>
                  </a:txBody>
                  <a:tcPr marL="5809" marR="5809" marT="77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2,061</a:t>
                      </a:r>
                    </a:p>
                  </a:txBody>
                  <a:tcPr marL="5809" marR="5809" marT="77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1,012</a:t>
                      </a:r>
                    </a:p>
                  </a:txBody>
                  <a:tcPr marL="5809" marR="5809" marT="77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1,012</a:t>
                      </a:r>
                    </a:p>
                  </a:txBody>
                  <a:tcPr marL="5809" marR="5809" marT="77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0712"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</a:t>
                      </a:r>
                    </a:p>
                  </a:txBody>
                  <a:tcPr marL="5809" marR="5809" marT="77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ราชบุรี</a:t>
                      </a:r>
                    </a:p>
                  </a:txBody>
                  <a:tcPr marL="5809" marR="5809" marT="77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1,459</a:t>
                      </a:r>
                    </a:p>
                  </a:txBody>
                  <a:tcPr marL="5809" marR="5809" marT="77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739</a:t>
                      </a:r>
                    </a:p>
                  </a:txBody>
                  <a:tcPr marL="5809" marR="5809" marT="77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739</a:t>
                      </a:r>
                    </a:p>
                  </a:txBody>
                  <a:tcPr marL="5809" marR="5809" marT="77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0712"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5</a:t>
                      </a:r>
                    </a:p>
                  </a:txBody>
                  <a:tcPr marL="5809" marR="5809" marT="77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สุพรรณบุรี</a:t>
                      </a:r>
                    </a:p>
                  </a:txBody>
                  <a:tcPr marL="5809" marR="5809" marT="77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2,607</a:t>
                      </a:r>
                    </a:p>
                  </a:txBody>
                  <a:tcPr marL="5809" marR="5809" marT="77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8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450</a:t>
                      </a:r>
                    </a:p>
                  </a:txBody>
                  <a:tcPr marL="5809" marR="5809" marT="77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900</a:t>
                      </a:r>
                    </a:p>
                  </a:txBody>
                  <a:tcPr marL="5809" marR="5809" marT="77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0712"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6</a:t>
                      </a:r>
                    </a:p>
                  </a:txBody>
                  <a:tcPr marL="5809" marR="5809" marT="77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นครปฐม</a:t>
                      </a:r>
                    </a:p>
                  </a:txBody>
                  <a:tcPr marL="5809" marR="5809" marT="77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655</a:t>
                      </a:r>
                    </a:p>
                  </a:txBody>
                  <a:tcPr marL="5809" marR="5809" marT="77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8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78</a:t>
                      </a:r>
                    </a:p>
                  </a:txBody>
                  <a:tcPr marL="5809" marR="5809" marT="77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156</a:t>
                      </a:r>
                    </a:p>
                  </a:txBody>
                  <a:tcPr marL="5809" marR="5809" marT="77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0712"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7</a:t>
                      </a:r>
                    </a:p>
                  </a:txBody>
                  <a:tcPr marL="5809" marR="5809" marT="77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สมุทรสงคราม</a:t>
                      </a:r>
                    </a:p>
                  </a:txBody>
                  <a:tcPr marL="5809" marR="5809" marT="77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9</a:t>
                      </a:r>
                    </a:p>
                  </a:txBody>
                  <a:tcPr marL="5809" marR="5809" marT="77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</a:t>
                      </a:r>
                    </a:p>
                  </a:txBody>
                  <a:tcPr marL="5809" marR="5809" marT="77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6</a:t>
                      </a:r>
                    </a:p>
                  </a:txBody>
                  <a:tcPr marL="5809" marR="5809" marT="77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0712"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8</a:t>
                      </a:r>
                    </a:p>
                  </a:txBody>
                  <a:tcPr marL="5809" marR="5809" marT="77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สมุทรสาคร</a:t>
                      </a:r>
                    </a:p>
                  </a:txBody>
                  <a:tcPr marL="5809" marR="5809" marT="77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8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</a:t>
                      </a:r>
                    </a:p>
                  </a:txBody>
                  <a:tcPr marL="5809" marR="5809" marT="77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8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</a:t>
                      </a:r>
                    </a:p>
                  </a:txBody>
                  <a:tcPr marL="5809" marR="5809" marT="77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</a:t>
                      </a:r>
                    </a:p>
                  </a:txBody>
                  <a:tcPr marL="5809" marR="5809" marT="77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45694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:\รูปภาพ-งานแผนที่\ทำแผนที่ 62-ปัจจุบัน\พิกัดฟาร์มสุกรที่โดนสั่งทำลาย 1-17 ม.ค. 65\เขต 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6" t="13318" r="16751" b="9252"/>
          <a:stretch/>
        </p:blipFill>
        <p:spPr bwMode="auto">
          <a:xfrm>
            <a:off x="1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สี่เหลี่ยมผืนผ้า 3"/>
          <p:cNvSpPr/>
          <p:nvPr/>
        </p:nvSpPr>
        <p:spPr>
          <a:xfrm>
            <a:off x="5004048" y="152636"/>
            <a:ext cx="3888432" cy="122413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จุดทำลายสุกรเพื่อการป้องกันโรค</a:t>
            </a:r>
            <a:br>
              <a:rPr lang="th-TH" sz="3200" b="1" dirty="0" smtClean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sz="3200" b="1" dirty="0" smtClean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ในพื้นที่เขต 7</a:t>
            </a:r>
            <a:endParaRPr lang="th-TH" sz="3200" b="1" dirty="0">
              <a:solidFill>
                <a:prstClr val="white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5" name="Picture 4" descr="I:\C เครื่องเก่า\Pictures\เข็มทิศ\compass-303492_960_72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5304" y="5760640"/>
            <a:ext cx="971193" cy="98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5497" y="6362164"/>
            <a:ext cx="3960440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*** </a:t>
            </a:r>
            <a:r>
              <a:rPr lang="th-TH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ข้อมูล 1 ม.ค. 64 - 17 ม.ค. 65</a:t>
            </a:r>
            <a:endParaRPr lang="th-TH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graphicFrame>
        <p:nvGraphicFramePr>
          <p:cNvPr id="7" name="ตาราง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1137422"/>
              </p:ext>
            </p:extLst>
          </p:nvPr>
        </p:nvGraphicFramePr>
        <p:xfrm>
          <a:off x="5436098" y="1737320"/>
          <a:ext cx="3096345" cy="45720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853749"/>
                <a:gridCol w="124259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จังหวัด</a:t>
                      </a:r>
                      <a:endParaRPr lang="th-TH" sz="24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จำนวน(จุด)</a:t>
                      </a:r>
                      <a:endParaRPr lang="th-TH" sz="24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นครปฐม</a:t>
                      </a:r>
                      <a:endParaRPr lang="th-TH" sz="24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latin typeface="TH SarabunPSK" pitchFamily="34" charset="-34"/>
                          <a:cs typeface="TH SarabunPSK" pitchFamily="34" charset="-34"/>
                        </a:rPr>
                        <a:t>5</a:t>
                      </a:r>
                      <a:endParaRPr lang="th-TH" sz="24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กาญจนบุรี</a:t>
                      </a:r>
                      <a:endParaRPr lang="th-TH" sz="24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latin typeface="TH SarabunPSK" pitchFamily="34" charset="-34"/>
                          <a:cs typeface="TH SarabunPSK" pitchFamily="34" charset="-34"/>
                        </a:rPr>
                        <a:t>11</a:t>
                      </a:r>
                      <a:endParaRPr lang="th-TH" sz="24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ราชบุรี</a:t>
                      </a:r>
                      <a:endParaRPr lang="th-TH" sz="24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latin typeface="TH SarabunPSK" pitchFamily="34" charset="-34"/>
                          <a:cs typeface="TH SarabunPSK" pitchFamily="34" charset="-34"/>
                        </a:rPr>
                        <a:t>-</a:t>
                      </a:r>
                      <a:endParaRPr lang="th-TH" sz="24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เพชรบุรี</a:t>
                      </a:r>
                      <a:endParaRPr lang="th-TH" sz="24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latin typeface="TH SarabunPSK" pitchFamily="34" charset="-34"/>
                          <a:cs typeface="TH SarabunPSK" pitchFamily="34" charset="-34"/>
                        </a:rPr>
                        <a:t>28</a:t>
                      </a:r>
                      <a:endParaRPr lang="th-TH" sz="24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ประจวบคีรีขันธ์</a:t>
                      </a:r>
                      <a:endParaRPr lang="th-TH" sz="24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latin typeface="TH SarabunPSK" pitchFamily="34" charset="-34"/>
                          <a:cs typeface="TH SarabunPSK" pitchFamily="34" charset="-34"/>
                        </a:rPr>
                        <a:t>78</a:t>
                      </a:r>
                      <a:endParaRPr lang="th-TH" sz="24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สมุทรสาคร</a:t>
                      </a:r>
                      <a:endParaRPr lang="th-TH" sz="24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latin typeface="TH SarabunPSK" pitchFamily="34" charset="-34"/>
                          <a:cs typeface="TH SarabunPSK" pitchFamily="34" charset="-34"/>
                        </a:rPr>
                        <a:t>-</a:t>
                      </a:r>
                      <a:endParaRPr lang="th-TH" sz="24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สมุทรสงคราม</a:t>
                      </a:r>
                      <a:endParaRPr lang="th-TH" sz="24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latin typeface="TH SarabunPSK" pitchFamily="34" charset="-34"/>
                          <a:cs typeface="TH SarabunPSK" pitchFamily="34" charset="-34"/>
                        </a:rPr>
                        <a:t>-</a:t>
                      </a:r>
                      <a:endParaRPr lang="th-TH" sz="24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สุพรรณบุรี</a:t>
                      </a:r>
                      <a:endParaRPr lang="th-TH" sz="24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latin typeface="TH SarabunPSK" pitchFamily="34" charset="-34"/>
                          <a:cs typeface="TH SarabunPSK" pitchFamily="34" charset="-34"/>
                        </a:rPr>
                        <a:t>6</a:t>
                      </a:r>
                      <a:endParaRPr lang="th-TH" sz="24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solidFill>
                            <a:schemeClr val="bg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รวม</a:t>
                      </a:r>
                      <a:endParaRPr lang="th-TH" sz="2400" b="1" dirty="0">
                        <a:solidFill>
                          <a:schemeClr val="bg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solidFill>
                            <a:schemeClr val="bg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128</a:t>
                      </a:r>
                      <a:endParaRPr lang="th-TH" sz="2400" b="1" dirty="0">
                        <a:solidFill>
                          <a:schemeClr val="bg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pic>
        <p:nvPicPr>
          <p:cNvPr id="8" name="Picture 4" descr="I:\C เครื่องเก่า\Pictures\เข็มทิศ\compass-303492_960_72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301208"/>
            <a:ext cx="971193" cy="98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3988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rmAutofit fontScale="90000"/>
          </a:bodyPr>
          <a:lstStyle/>
          <a:p>
            <a:r>
              <a:rPr lang="th-TH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ข้อมูลการเบิกค่าชดใช้ในการทำลายสุกร  ในพื้นที่เขต </a:t>
            </a:r>
            <a:r>
              <a:rPr lang="th-TH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7</a:t>
            </a:r>
            <a:br>
              <a:rPr lang="th-TH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ณ วันที่ 19 มิถุนายน 2565</a:t>
            </a:r>
            <a:endParaRPr lang="th-TH" b="1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graphicFrame>
        <p:nvGraphicFramePr>
          <p:cNvPr id="6" name="ตัวแทนเนื้อหา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15112821"/>
              </p:ext>
            </p:extLst>
          </p:nvPr>
        </p:nvGraphicFramePr>
        <p:xfrm>
          <a:off x="179512" y="1844824"/>
          <a:ext cx="8784975" cy="4536505"/>
        </p:xfrm>
        <a:graphic>
          <a:graphicData uri="http://schemas.openxmlformats.org/drawingml/2006/table">
            <a:tbl>
              <a:tblPr/>
              <a:tblGrid>
                <a:gridCol w="340751"/>
                <a:gridCol w="1243425"/>
                <a:gridCol w="928858"/>
                <a:gridCol w="979658"/>
                <a:gridCol w="979658"/>
                <a:gridCol w="1437541"/>
                <a:gridCol w="926416"/>
                <a:gridCol w="862525"/>
                <a:gridCol w="1086143"/>
              </a:tblGrid>
              <a:tr h="57606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ที่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จังหวัด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เบิกค่าชดใช้แล้ว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ค่าชดใช้คงค้าง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</a:tr>
              <a:tr h="634306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เกษตร(ราย)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สุกร (ตัว)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สิ่งของ(ชนิด)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ค่าชดใช้(บาท)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เกษตร(ราย)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สุกร (ตัว)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ค่าชดใช้(บาท)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9830"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0" i="0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0" i="0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นครปฐม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800" b="0" i="0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800" b="0" i="0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        1,476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800" b="0" i="0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             6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800" b="0" i="0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       7,822,864.25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800" b="0" i="0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800" b="0" i="0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800" b="0" i="0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0" i="0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0" i="0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กาญจนบุรี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800" b="0" i="0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800" b="0" i="0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            87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800" b="0" i="0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800" b="0" i="0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          300,727.50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800" b="0" i="0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800" b="0" i="0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800" b="0" i="0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0" i="0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0" i="0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เพชรบุรี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800" b="0" i="0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800" b="0" i="0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        1,318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800" b="0" i="0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800" b="0" i="0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       5,264,800.50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125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   467,967.02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0" i="0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0" i="0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สุพรรณบุรี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800" b="0" i="0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800" b="0" i="0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          587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800" b="0" i="0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800" b="0" i="0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       1,752,888.00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800" b="0" i="0" u="none" strike="noStrike">
                          <a:solidFill>
                            <a:srgbClr val="FF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   324,246.00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0" i="0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0" i="0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ประจวบคีรีขันธ์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800" b="0" i="0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78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800" b="0" i="0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        2,066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800" b="0" i="0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800" b="0" i="0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       6,196,229.25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800" b="0" i="0" u="none" strike="noStrike">
                          <a:solidFill>
                            <a:srgbClr val="FF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485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 1,677,600.00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0" i="0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รวม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800" b="1" i="0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125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800" b="1" i="0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        5,534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800" b="1" i="0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800" b="1" i="0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     21,337,509.50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800" b="1" i="0" u="none" strike="noStrike">
                          <a:solidFill>
                            <a:srgbClr val="FF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726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2,469,813.02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5070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46470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335" y="0"/>
            <a:ext cx="462358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33527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74" y="232013"/>
            <a:ext cx="8720919" cy="6441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95309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92" y="107751"/>
            <a:ext cx="4474976" cy="678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884" y="104467"/>
            <a:ext cx="4515042" cy="6492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48938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"/>
            <a:ext cx="4398362" cy="380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363" y="1"/>
            <a:ext cx="46699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08887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6" y="0"/>
            <a:ext cx="4448744" cy="6605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506" y="83166"/>
            <a:ext cx="4471241" cy="652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83527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8" y="0"/>
            <a:ext cx="7591425" cy="820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17977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9" y="188640"/>
            <a:ext cx="5976664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01423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67544" y="2708920"/>
            <a:ext cx="8229600" cy="1143000"/>
          </a:xfrm>
        </p:spPr>
        <p:txBody>
          <a:bodyPr>
            <a:noAutofit/>
          </a:bodyPr>
          <a:lstStyle/>
          <a:p>
            <a:r>
              <a:rPr lang="th-TH" sz="96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ขอบคุณมากครับ</a:t>
            </a:r>
            <a:endParaRPr lang="th-TH" sz="9600" b="1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47613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ตาราง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9102930"/>
              </p:ext>
            </p:extLst>
          </p:nvPr>
        </p:nvGraphicFramePr>
        <p:xfrm>
          <a:off x="323529" y="276370"/>
          <a:ext cx="8568952" cy="5558351"/>
        </p:xfrm>
        <a:graphic>
          <a:graphicData uri="http://schemas.openxmlformats.org/drawingml/2006/table">
            <a:tbl>
              <a:tblPr/>
              <a:tblGrid>
                <a:gridCol w="168018"/>
                <a:gridCol w="398522"/>
                <a:gridCol w="578086"/>
                <a:gridCol w="300056"/>
                <a:gridCol w="1054595"/>
                <a:gridCol w="262615"/>
                <a:gridCol w="1092035"/>
                <a:gridCol w="83541"/>
                <a:gridCol w="1397122"/>
                <a:gridCol w="1858709"/>
                <a:gridCol w="1375653"/>
              </a:tblGrid>
              <a:tr h="263559">
                <a:tc gridSpan="11"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ตัวชี้วัดที่ 3 : ระดับความสำเร็จในการเฝ้าระวังโรค ควบคุมโรค และการรายงานโรคปากและเท้าเปื่อย</a:t>
                      </a:r>
                    </a:p>
                  </a:txBody>
                  <a:tcPr marL="5578" marR="5578" marT="74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</a:tr>
              <a:tr h="263559">
                <a:tc gridSpan="11"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โรคเฮโมรายิก</a:t>
                      </a:r>
                      <a:r>
                        <a:rPr lang="th-TH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เซพติก</a:t>
                      </a:r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ซีเมีย โรคไข้หวัดนก และโรคพิษสุนัขบ้า ร้อยละ ๑๑.๕</a:t>
                      </a:r>
                    </a:p>
                  </a:txBody>
                  <a:tcPr marL="5578" marR="5578" marT="74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</a:tr>
              <a:tr h="263559">
                <a:tc>
                  <a:txBody>
                    <a:bodyPr/>
                    <a:lstStyle/>
                    <a:p>
                      <a:pPr algn="l" fontAlgn="b"/>
                      <a:endParaRPr lang="th-TH" sz="1600" b="0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5578" marR="5578" marT="74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th-TH" sz="1600" b="0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5578" marR="5578" marT="74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5578" marR="5578" marT="74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5578" marR="5578" marT="74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endParaRPr lang="th-TH" sz="1600" b="0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5578" marR="5578" marT="74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5578" marR="5578" marT="74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5578" marR="5578" marT="74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3559">
                <a:tc gridSpan="11"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ส่วนที่ ๑.๑ การเฝ้าระวังโรคระบาดในสุกร (๒ คะแนน)</a:t>
                      </a:r>
                    </a:p>
                  </a:txBody>
                  <a:tcPr marL="5578" marR="5578" marT="74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</a:tr>
              <a:tr h="263559">
                <a:tc gridSpan="11"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กิจกรรมย่อยที่ 2 การเฝ้าระวังทางห้องปฏิบัติการสำหรับโรคอหิ</a:t>
                      </a:r>
                      <a:r>
                        <a:rPr lang="th-TH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วาต์แอฟ</a:t>
                      </a:r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ริกาในสุกร และโรคระบาด ที่สำคัญในสุกรและหมูป่า ในโรงฆ่าสุกร </a:t>
                      </a:r>
                    </a:p>
                  </a:txBody>
                  <a:tcPr marL="5578" marR="5578" marT="74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</a:tr>
              <a:tr h="263559">
                <a:tc gridSpan="11"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โรงฆ่าละ 2 ครั้ง/ปี (0.5 คะแนน)</a:t>
                      </a:r>
                    </a:p>
                  </a:txBody>
                  <a:tcPr marL="5578" marR="5578" marT="74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</a:tr>
              <a:tr h="301211">
                <a:tc gridSpan="11"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พิจารณาจากผลการดำเนินการการเฝ้าระวังทางห้องปฏิบัติการในโรงฆ่าสุกร และรายงานในแบบฟอร์มออนไลน์ “แบบรายงานกิจกรรมเพิ่ม</a:t>
                      </a:r>
                    </a:p>
                  </a:txBody>
                  <a:tcPr marL="5578" marR="5578" marT="74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</a:tr>
              <a:tr h="491350">
                <a:tc gridSpan="11"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ประสิทธิภาพการเฝ้าระวัง ป้องกันและควบคุมโรคอหิ</a:t>
                      </a:r>
                      <a:r>
                        <a:rPr lang="th-TH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วาต์แอฟ</a:t>
                      </a:r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ริกาในสุกร และโรคระบาดที่สำคัญในสุกรและหมูป่า” กิจกรรมย่อยสำหรับโรงฆ่าสุกร</a:t>
                      </a:r>
                    </a:p>
                  </a:txBody>
                  <a:tcPr marL="5578" marR="5578" marT="74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</a:tr>
              <a:tr h="263559">
                <a:tc gridSpan="2">
                  <a:txBody>
                    <a:bodyPr/>
                    <a:lstStyle/>
                    <a:p>
                      <a:pPr algn="ctr" fontAlgn="b"/>
                      <a:endParaRPr lang="th-TH" sz="1600" b="0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5578" marR="5578" marT="74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th-TH" sz="1600" b="0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437" marR="7437" marT="74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th-TH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5578" marR="5578" marT="74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th-TH" sz="1600" b="0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437" marR="7437" marT="74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th-TH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5578" marR="5578" marT="74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5578" marR="5578" marT="74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th-TH" sz="1600" b="0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437" marR="7437" marT="74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th-TH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5578" marR="5578" marT="74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5578" marR="5578" marT="74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5578" marR="5578" marT="74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3559"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ที่</a:t>
                      </a:r>
                    </a:p>
                  </a:txBody>
                  <a:tcPr marL="5578" marR="5578" marT="74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 fontAlgn="ctr"/>
                      <a:endParaRPr lang="th-TH" sz="1600" b="0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437" marR="7437" marT="74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จังหวัด</a:t>
                      </a:r>
                    </a:p>
                  </a:txBody>
                  <a:tcPr marL="5578" marR="5578" marT="74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 fontAlgn="b"/>
                      <a:endParaRPr lang="th-TH" sz="1600" b="0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437" marR="7437" marT="74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จำนวนโรงฆ่าสุกร (แห่ง)</a:t>
                      </a:r>
                    </a:p>
                  </a:txBody>
                  <a:tcPr marL="5578" marR="5578" marT="74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th-TH" sz="1600" b="0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437" marR="7437" marT="74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เก็บตัวอย่าง ( 2 ครั้ง/ปี)</a:t>
                      </a:r>
                    </a:p>
                  </a:txBody>
                  <a:tcPr marL="5578" marR="5578" marT="74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โครงการเฝ้าระวัง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ASF </a:t>
                      </a:r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ในโรงฆ่าสุกร</a:t>
                      </a:r>
                    </a:p>
                  </a:txBody>
                  <a:tcPr marL="5578" marR="5578" marT="74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</a:tr>
              <a:tr h="491350">
                <a:tc gridSpan="2"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algn="l" fontAlgn="b"/>
                      <a:endParaRPr lang="th-TH" sz="1600" b="0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437" marR="7437" marT="74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ณ วันที่ 20 ส.ค. 2564</a:t>
                      </a:r>
                    </a:p>
                  </a:txBody>
                  <a:tcPr marL="5578" marR="5578" marT="74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th-TH" sz="1600" b="0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437" marR="7437" marT="74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ณ วันที่ 24 ม.ค. 2565</a:t>
                      </a:r>
                    </a:p>
                  </a:txBody>
                  <a:tcPr marL="5578" marR="5578" marT="74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เก็บ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surface (</a:t>
                      </a:r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เดือนละ 1 ครั้ง)</a:t>
                      </a:r>
                    </a:p>
                  </a:txBody>
                  <a:tcPr marL="5578" marR="5578" marT="74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เก็บเนื้อ ทุกๆ 2 เดือน)</a:t>
                      </a:r>
                    </a:p>
                  </a:txBody>
                  <a:tcPr marL="5578" marR="5578" marT="74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63559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</a:t>
                      </a:r>
                    </a:p>
                  </a:txBody>
                  <a:tcPr marL="5578" marR="5578" marT="74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th-TH" sz="1600" b="0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437" marR="7437" marT="74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กาญจนบุรี</a:t>
                      </a:r>
                    </a:p>
                  </a:txBody>
                  <a:tcPr marL="5578" marR="5578" marT="74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th-TH" sz="1600" b="0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437" marR="7437" marT="74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68</a:t>
                      </a:r>
                    </a:p>
                  </a:txBody>
                  <a:tcPr marL="5578" marR="5578" marT="74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th-TH" sz="1600" b="0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437" marR="7437" marT="74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</a:p>
                  </a:txBody>
                  <a:tcPr marL="5578" marR="5578" marT="74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th-TH" sz="1600" b="0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437" marR="7437" marT="74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136</a:t>
                      </a:r>
                    </a:p>
                  </a:txBody>
                  <a:tcPr marL="5578" marR="5578" marT="74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</a:p>
                  </a:txBody>
                  <a:tcPr marL="5578" marR="5578" marT="74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</a:p>
                  </a:txBody>
                  <a:tcPr marL="5578" marR="5578" marT="74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63559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</a:t>
                      </a:r>
                    </a:p>
                  </a:txBody>
                  <a:tcPr marL="5578" marR="5578" marT="74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th-TH" sz="1600" b="0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437" marR="7437" marT="74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นครปฐม</a:t>
                      </a:r>
                    </a:p>
                  </a:txBody>
                  <a:tcPr marL="5578" marR="5578" marT="74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th-TH" sz="1600" b="0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437" marR="7437" marT="74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56</a:t>
                      </a:r>
                    </a:p>
                  </a:txBody>
                  <a:tcPr marL="5578" marR="5578" marT="74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th-TH" sz="1600" b="0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437" marR="7437" marT="74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</a:p>
                  </a:txBody>
                  <a:tcPr marL="5578" marR="5578" marT="74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th-TH" sz="1600" b="0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437" marR="7437" marT="74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112</a:t>
                      </a:r>
                    </a:p>
                  </a:txBody>
                  <a:tcPr marL="5578" marR="5578" marT="74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</a:p>
                  </a:txBody>
                  <a:tcPr marL="5578" marR="5578" marT="74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</a:p>
                  </a:txBody>
                  <a:tcPr marL="5578" marR="5578" marT="74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63559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</a:t>
                      </a:r>
                    </a:p>
                  </a:txBody>
                  <a:tcPr marL="5578" marR="5578" marT="74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th-TH" sz="1600" b="0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437" marR="7437" marT="74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ราชบุรี</a:t>
                      </a:r>
                    </a:p>
                  </a:txBody>
                  <a:tcPr marL="5578" marR="5578" marT="74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th-TH" sz="1600" b="0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437" marR="7437" marT="74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39</a:t>
                      </a:r>
                    </a:p>
                  </a:txBody>
                  <a:tcPr marL="5578" marR="5578" marT="74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th-TH" sz="1600" b="0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437" marR="7437" marT="74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</a:p>
                  </a:txBody>
                  <a:tcPr marL="5578" marR="5578" marT="74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th-TH" sz="1600" b="0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437" marR="7437" marT="74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78</a:t>
                      </a:r>
                    </a:p>
                  </a:txBody>
                  <a:tcPr marL="5578" marR="5578" marT="74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</a:p>
                  </a:txBody>
                  <a:tcPr marL="5578" marR="5578" marT="74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</a:p>
                  </a:txBody>
                  <a:tcPr marL="5578" marR="5578" marT="74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9909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</a:t>
                      </a:r>
                    </a:p>
                  </a:txBody>
                  <a:tcPr marL="5578" marR="5578" marT="74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th-TH" sz="1600" b="0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437" marR="7437" marT="74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ประจวบคีรีขันธ์</a:t>
                      </a:r>
                    </a:p>
                  </a:txBody>
                  <a:tcPr marL="5578" marR="5578" marT="74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th-TH" sz="1600" b="0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437" marR="7437" marT="74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29</a:t>
                      </a:r>
                    </a:p>
                  </a:txBody>
                  <a:tcPr marL="5578" marR="5578" marT="74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th-TH" sz="1600" b="0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437" marR="7437" marT="74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</a:p>
                  </a:txBody>
                  <a:tcPr marL="5578" marR="5578" marT="74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th-TH" sz="1600" b="0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437" marR="7437" marT="74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58</a:t>
                      </a:r>
                    </a:p>
                  </a:txBody>
                  <a:tcPr marL="5578" marR="5578" marT="74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</a:p>
                  </a:txBody>
                  <a:tcPr marL="5578" marR="5578" marT="74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</a:p>
                  </a:txBody>
                  <a:tcPr marL="5578" marR="5578" marT="74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63559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5</a:t>
                      </a:r>
                    </a:p>
                  </a:txBody>
                  <a:tcPr marL="5578" marR="5578" marT="74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th-TH" sz="1600" b="0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437" marR="7437" marT="74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สุพรรณบุรี</a:t>
                      </a:r>
                    </a:p>
                  </a:txBody>
                  <a:tcPr marL="5578" marR="5578" marT="74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th-TH" sz="1600" b="0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437" marR="7437" marT="74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26</a:t>
                      </a:r>
                    </a:p>
                  </a:txBody>
                  <a:tcPr marL="5578" marR="5578" marT="74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th-TH" sz="1600" b="0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437" marR="7437" marT="74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</a:p>
                  </a:txBody>
                  <a:tcPr marL="5578" marR="5578" marT="74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th-TH" sz="1600" b="0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437" marR="7437" marT="74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52</a:t>
                      </a:r>
                    </a:p>
                  </a:txBody>
                  <a:tcPr marL="5578" marR="5578" marT="74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</a:p>
                  </a:txBody>
                  <a:tcPr marL="5578" marR="5578" marT="74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</a:p>
                  </a:txBody>
                  <a:tcPr marL="5578" marR="5578" marT="74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63559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6</a:t>
                      </a:r>
                    </a:p>
                  </a:txBody>
                  <a:tcPr marL="5578" marR="5578" marT="74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th-TH" sz="1600" b="0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437" marR="7437" marT="74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เพชรบุรี</a:t>
                      </a:r>
                    </a:p>
                  </a:txBody>
                  <a:tcPr marL="5578" marR="5578" marT="74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th-TH" sz="1600" b="0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437" marR="7437" marT="74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24</a:t>
                      </a:r>
                    </a:p>
                  </a:txBody>
                  <a:tcPr marL="5578" marR="5578" marT="74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th-TH" sz="1600" b="0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437" marR="7437" marT="74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</a:p>
                  </a:txBody>
                  <a:tcPr marL="5578" marR="5578" marT="74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th-TH" sz="1600" b="0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437" marR="7437" marT="74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48</a:t>
                      </a:r>
                    </a:p>
                  </a:txBody>
                  <a:tcPr marL="5578" marR="5578" marT="74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</a:p>
                  </a:txBody>
                  <a:tcPr marL="5578" marR="5578" marT="74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</a:p>
                  </a:txBody>
                  <a:tcPr marL="5578" marR="5578" marT="74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63559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7</a:t>
                      </a:r>
                    </a:p>
                  </a:txBody>
                  <a:tcPr marL="5578" marR="5578" marT="74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th-TH" sz="1600" b="0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437" marR="7437" marT="74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สมุทรสาคร</a:t>
                      </a:r>
                    </a:p>
                  </a:txBody>
                  <a:tcPr marL="5578" marR="5578" marT="74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th-TH" sz="1600" b="0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437" marR="7437" marT="74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</a:t>
                      </a:r>
                    </a:p>
                  </a:txBody>
                  <a:tcPr marL="5578" marR="5578" marT="74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th-TH" sz="1600" b="0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437" marR="7437" marT="74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</a:p>
                  </a:txBody>
                  <a:tcPr marL="5578" marR="5578" marT="74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th-TH" sz="1600" b="0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437" marR="7437" marT="74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6</a:t>
                      </a:r>
                    </a:p>
                  </a:txBody>
                  <a:tcPr marL="5578" marR="5578" marT="74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</a:p>
                  </a:txBody>
                  <a:tcPr marL="5578" marR="5578" marT="74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</a:p>
                  </a:txBody>
                  <a:tcPr marL="5578" marR="5578" marT="74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63559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8</a:t>
                      </a:r>
                    </a:p>
                  </a:txBody>
                  <a:tcPr marL="5578" marR="5578" marT="74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th-TH" sz="1600" b="0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437" marR="7437" marT="74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สมุทรสงคราม</a:t>
                      </a:r>
                    </a:p>
                  </a:txBody>
                  <a:tcPr marL="5578" marR="5578" marT="74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th-TH" sz="1600" b="0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437" marR="7437" marT="74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0</a:t>
                      </a:r>
                    </a:p>
                  </a:txBody>
                  <a:tcPr marL="5578" marR="5578" marT="74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th-TH" sz="1600" b="0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437" marR="7437" marT="74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</a:p>
                  </a:txBody>
                  <a:tcPr marL="5578" marR="5578" marT="74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th-TH" sz="1600" b="0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437" marR="7437" marT="74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0</a:t>
                      </a:r>
                    </a:p>
                  </a:txBody>
                  <a:tcPr marL="5578" marR="5578" marT="74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</a:p>
                  </a:txBody>
                  <a:tcPr marL="5578" marR="5578" marT="74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</a:p>
                  </a:txBody>
                  <a:tcPr marL="5578" marR="5578" marT="74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25676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66217" y="692696"/>
            <a:ext cx="7496735" cy="987936"/>
          </a:xfrm>
        </p:spPr>
        <p:txBody>
          <a:bodyPr/>
          <a:lstStyle/>
          <a:p>
            <a:pPr algn="ctr"/>
            <a:r>
              <a:rPr lang="th-TH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การเฝ้าระวังโรคระบาดในสุกร ต.ค. 64 - พ.ค. </a:t>
            </a:r>
            <a:r>
              <a:rPr lang="th-TH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65 </a:t>
            </a:r>
            <a:br>
              <a:rPr lang="th-TH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ในพื้นที่จังหวัดเพชรบุรี </a:t>
            </a:r>
            <a:endParaRPr lang="th-TH" b="1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graphicFrame>
        <p:nvGraphicFramePr>
          <p:cNvPr id="6" name="ตัวแทนเนื้อหา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26266524"/>
              </p:ext>
            </p:extLst>
          </p:nvPr>
        </p:nvGraphicFramePr>
        <p:xfrm>
          <a:off x="1691681" y="3121946"/>
          <a:ext cx="6552729" cy="11887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69436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9436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9436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6964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90383">
                <a:tc>
                  <a:txBody>
                    <a:bodyPr/>
                    <a:lstStyle/>
                    <a:p>
                      <a:pPr algn="ctr"/>
                      <a:r>
                        <a:rPr lang="th-TH" sz="2000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รอบที่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เป้าหมาย (ฟาร์ม)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ดำเนินการ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คิดเป็น 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%</a:t>
                      </a:r>
                      <a:endParaRPr lang="th-TH" sz="2000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9038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1</a:t>
                      </a:r>
                      <a:endParaRPr lang="th-TH" sz="2000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1,135</a:t>
                      </a:r>
                      <a:endParaRPr lang="th-TH" sz="2000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1,135</a:t>
                      </a:r>
                      <a:endParaRPr lang="th-TH" sz="2000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100</a:t>
                      </a:r>
                      <a:endParaRPr lang="th-TH" sz="2000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9038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2</a:t>
                      </a:r>
                      <a:endParaRPr lang="th-TH" sz="2000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1,135</a:t>
                      </a:r>
                      <a:endParaRPr lang="th-TH" sz="2000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669</a:t>
                      </a:r>
                      <a:endParaRPr lang="th-TH" sz="2000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58.95</a:t>
                      </a:r>
                      <a:endParaRPr lang="th-TH" sz="2000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7" name="กล่องข้อความ 6"/>
          <p:cNvSpPr txBox="1"/>
          <p:nvPr/>
        </p:nvSpPr>
        <p:spPr>
          <a:xfrm>
            <a:off x="330573" y="2132874"/>
            <a:ext cx="84813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th-TH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กิจกรรมที่ </a:t>
            </a:r>
            <a:r>
              <a:rPr lang="en-US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1</a:t>
            </a:r>
            <a:r>
              <a:rPr lang="th-TH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การเฝ้าระวังทางห้องปฏิบัติการสำหรับโรคอหิ</a:t>
            </a:r>
            <a:r>
              <a:rPr lang="th-TH" b="1" dirty="0" err="1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วาต์แอฟ</a:t>
            </a:r>
            <a:r>
              <a:rPr lang="th-TH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ริกาในสุกร </a:t>
            </a:r>
            <a:r>
              <a:rPr lang="th-TH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และ</a:t>
            </a:r>
          </a:p>
          <a:p>
            <a:pPr>
              <a:spcBef>
                <a:spcPct val="0"/>
              </a:spcBef>
              <a:defRPr/>
            </a:pPr>
            <a:r>
              <a:rPr lang="th-TH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โรค</a:t>
            </a:r>
            <a:r>
              <a:rPr lang="th-TH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ระบาดที่สำคัญในสุกรและหมูป่า ในฟาร์มสุกร</a:t>
            </a:r>
            <a:endParaRPr lang="th-TH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" name="กล่องข้อความ 7"/>
          <p:cNvSpPr txBox="1"/>
          <p:nvPr/>
        </p:nvSpPr>
        <p:spPr>
          <a:xfrm>
            <a:off x="330574" y="4293114"/>
            <a:ext cx="84813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th-TH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กิจกรรมที่ </a:t>
            </a:r>
            <a:r>
              <a:rPr lang="en-US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2</a:t>
            </a:r>
            <a:r>
              <a:rPr lang="th-TH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การเฝ้าระวังทางห้องปฏิบัติการสำหรับโรคอหิ</a:t>
            </a:r>
            <a:r>
              <a:rPr lang="th-TH" b="1" dirty="0" err="1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วาต์แอฟ</a:t>
            </a:r>
            <a:r>
              <a:rPr lang="th-TH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ริกาในสุกร </a:t>
            </a:r>
            <a:r>
              <a:rPr lang="th-TH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และ</a:t>
            </a:r>
          </a:p>
          <a:p>
            <a:pPr>
              <a:spcBef>
                <a:spcPct val="0"/>
              </a:spcBef>
              <a:defRPr/>
            </a:pPr>
            <a:r>
              <a:rPr lang="th-TH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โรค</a:t>
            </a:r>
            <a:r>
              <a:rPr lang="th-TH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ระบาดที่สำคัญในสุกรและหมูป่า ในโรงฆ่าสุกร</a:t>
            </a:r>
          </a:p>
        </p:txBody>
      </p:sp>
      <p:graphicFrame>
        <p:nvGraphicFramePr>
          <p:cNvPr id="10" name="ตัวแทนเนื้อหา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52862106"/>
              </p:ext>
            </p:extLst>
          </p:nvPr>
        </p:nvGraphicFramePr>
        <p:xfrm>
          <a:off x="827589" y="5445224"/>
          <a:ext cx="7793027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216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0831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2472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74782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37548">
                <a:tc>
                  <a:txBody>
                    <a:bodyPr/>
                    <a:lstStyle/>
                    <a:p>
                      <a:pPr algn="ctr"/>
                      <a:r>
                        <a:rPr lang="th-TH" sz="2000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รอบที่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เป้าหมาย (โรงฆ่า)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ดำเนินการ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คิดเป็น 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%</a:t>
                      </a:r>
                      <a:endParaRPr lang="th-TH" sz="2000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375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1</a:t>
                      </a:r>
                      <a:endParaRPr lang="th-TH" sz="2000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23</a:t>
                      </a:r>
                      <a:endParaRPr lang="th-TH" sz="2000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23</a:t>
                      </a:r>
                      <a:endParaRPr lang="th-TH" sz="2000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100</a:t>
                      </a:r>
                      <a:endParaRPr lang="th-TH" sz="2000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375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2</a:t>
                      </a:r>
                      <a:endParaRPr lang="th-TH" sz="2000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23</a:t>
                      </a:r>
                      <a:endParaRPr lang="th-TH" sz="2000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23</a:t>
                      </a:r>
                      <a:endParaRPr lang="th-TH" sz="2000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100</a:t>
                      </a:r>
                      <a:endParaRPr lang="th-TH" sz="2000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22497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ตาราง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5678572"/>
              </p:ext>
            </p:extLst>
          </p:nvPr>
        </p:nvGraphicFramePr>
        <p:xfrm>
          <a:off x="251520" y="477672"/>
          <a:ext cx="8640960" cy="5744045"/>
        </p:xfrm>
        <a:graphic>
          <a:graphicData uri="http://schemas.openxmlformats.org/drawingml/2006/table">
            <a:tbl>
              <a:tblPr/>
              <a:tblGrid>
                <a:gridCol w="412566"/>
                <a:gridCol w="1008494"/>
                <a:gridCol w="1439639"/>
                <a:gridCol w="2425119"/>
                <a:gridCol w="3355142"/>
              </a:tblGrid>
              <a:tr h="279363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ตัวชี้วัดที่ 3 : ระดับความสำเร็จในการเฝ้าระวังโรค ควบคุมโรค และการรายงานโรคปากและเท้าเปื่อย</a:t>
                      </a:r>
                    </a:p>
                  </a:txBody>
                  <a:tcPr marL="5692" marR="5692" marT="75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</a:tr>
              <a:tr h="279363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โรคเฮโมรายิก</a:t>
                      </a:r>
                      <a:r>
                        <a:rPr lang="th-TH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เซพติก</a:t>
                      </a:r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ซีเมีย โรคไข้หวัดนก และโรคพิษสุนัขบ้า ร้อยละ ๑๑.๕</a:t>
                      </a:r>
                    </a:p>
                  </a:txBody>
                  <a:tcPr marL="5692" marR="5692" marT="75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</a:tr>
              <a:tr h="279363">
                <a:tc gridSpan="5"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ส่วนที่ ๑.๑ การเฝ้าระวังโรคระบาดในสุกร (๒ คะแนน)</a:t>
                      </a:r>
                    </a:p>
                  </a:txBody>
                  <a:tcPr marL="5692" marR="5692" marT="75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</a:tr>
              <a:tr h="319271">
                <a:tc gridSpan="5"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กิจกรรมย่อยที่ 3 การเฝ้าระวังทางห้องปฏิบัติการสำหรับโรคอหิ</a:t>
                      </a:r>
                      <a:r>
                        <a:rPr lang="th-TH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วาต์แอฟ</a:t>
                      </a:r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ริกาในสุกร และโรคระบาด ที่สำคัญในสุกรและหมูป่า</a:t>
                      </a:r>
                    </a:p>
                  </a:txBody>
                  <a:tcPr marL="5692" marR="5692" marT="75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</a:tr>
              <a:tr h="279363">
                <a:tc gridSpan="5"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ในสถานที่จำหน่ายเนื้อสุกรและผลิตภัณฑ์จากสุกร จำนวนตำบลละ 1 แห่ง ตำบลละ 2 ครั้ง/ปี (0.5 คะแนน)</a:t>
                      </a:r>
                    </a:p>
                  </a:txBody>
                  <a:tcPr marL="5692" marR="5692" marT="75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</a:tr>
              <a:tr h="279363">
                <a:tc gridSpan="5"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   พิจารณาจากผลการดำเนินการการเฝ้าระวังทางห้องปฏิบัติการในสถานที่จำหน่ายเนื้อสุกรและผลิตภัณฑ์จากสุกร และ</a:t>
                      </a:r>
                    </a:p>
                  </a:txBody>
                  <a:tcPr marL="5692" marR="5692" marT="75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</a:tr>
              <a:tr h="319271">
                <a:tc gridSpan="5"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รายงานในแบบฟอร์มออนไลน์ “แบบรายงานกิจกรรมเพิ่มประสิทธิภาพการเฝ้าระวัง ป้องกันและควบคุมโรคอหิ</a:t>
                      </a:r>
                      <a:r>
                        <a:rPr lang="th-TH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วาต์แอฟ</a:t>
                      </a:r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ริกา</a:t>
                      </a:r>
                    </a:p>
                  </a:txBody>
                  <a:tcPr marL="5692" marR="5692" marT="75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</a:tr>
              <a:tr h="319271">
                <a:tc gridSpan="5"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ในสุกร และโรคระบาดที่สำคัญในสุกรและหมูป่า” กิจกรรมย่อยสำหรับสถานที่จำหน่าย</a:t>
                      </a:r>
                    </a:p>
                  </a:txBody>
                  <a:tcPr marL="5692" marR="5692" marT="75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</a:tr>
              <a:tr h="319271">
                <a:tc>
                  <a:txBody>
                    <a:bodyPr/>
                    <a:lstStyle/>
                    <a:p>
                      <a:pPr algn="ctr" fontAlgn="b"/>
                      <a:endParaRPr lang="th-TH" sz="1600" b="0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5692" marR="5692" marT="75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1600" b="0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5692" marR="5692" marT="75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1600" b="0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5692" marR="5692" marT="75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1600" b="0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5692" marR="5692" marT="75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5692" marR="5692" marT="75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081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ที่</a:t>
                      </a:r>
                    </a:p>
                  </a:txBody>
                  <a:tcPr marL="5692" marR="5692" marT="75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จังหวัด</a:t>
                      </a:r>
                    </a:p>
                  </a:txBody>
                  <a:tcPr marL="5692" marR="5692" marT="75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จำนวนตำบล (แห่ง)</a:t>
                      </a:r>
                    </a:p>
                  </a:txBody>
                  <a:tcPr marL="5692" marR="5692" marT="75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เก็บตัวอย่างเนื้อสุกรในร้านขายเนื้อ </a:t>
                      </a:r>
                    </a:p>
                  </a:txBody>
                  <a:tcPr marL="5692" marR="5692" marT="75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โครงการเฝ้าระวัง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ASF </a:t>
                      </a:r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ในร้านขายเนื้อสุกร</a:t>
                      </a:r>
                    </a:p>
                  </a:txBody>
                  <a:tcPr marL="5692" marR="5692" marT="75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79363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ณ วันที่ 26 ส.ค. 2564</a:t>
                      </a:r>
                    </a:p>
                  </a:txBody>
                  <a:tcPr marL="5692" marR="5692" marT="75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ตำบล ละ 1 ร้าน ( 2 ครั้ง/ปี)</a:t>
                      </a:r>
                    </a:p>
                  </a:txBody>
                  <a:tcPr marL="5692" marR="5692" marT="75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เก็บเนื้อ (ตำบล ละ 1 ร้าน ทุกๆ 6 เดือน)</a:t>
                      </a:r>
                    </a:p>
                  </a:txBody>
                  <a:tcPr marL="5692" marR="5692" marT="75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793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</a:t>
                      </a:r>
                    </a:p>
                  </a:txBody>
                  <a:tcPr marL="5692" marR="5692" marT="75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กาญจนบุรี</a:t>
                      </a:r>
                    </a:p>
                  </a:txBody>
                  <a:tcPr marL="5692" marR="5692" marT="75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98</a:t>
                      </a:r>
                    </a:p>
                  </a:txBody>
                  <a:tcPr marL="5692" marR="5692" marT="75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196</a:t>
                      </a:r>
                    </a:p>
                  </a:txBody>
                  <a:tcPr marL="5692" marR="5692" marT="75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196</a:t>
                      </a:r>
                    </a:p>
                  </a:txBody>
                  <a:tcPr marL="5692" marR="5692" marT="75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3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</a:t>
                      </a:r>
                    </a:p>
                  </a:txBody>
                  <a:tcPr marL="5692" marR="5692" marT="75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นครปฐม</a:t>
                      </a:r>
                    </a:p>
                  </a:txBody>
                  <a:tcPr marL="5692" marR="5692" marT="75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106</a:t>
                      </a:r>
                    </a:p>
                  </a:txBody>
                  <a:tcPr marL="5692" marR="5692" marT="75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212</a:t>
                      </a:r>
                    </a:p>
                  </a:txBody>
                  <a:tcPr marL="5692" marR="5692" marT="75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212</a:t>
                      </a:r>
                    </a:p>
                  </a:txBody>
                  <a:tcPr marL="5692" marR="5692" marT="75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3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</a:t>
                      </a:r>
                    </a:p>
                  </a:txBody>
                  <a:tcPr marL="5692" marR="5692" marT="75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ราชบุรี</a:t>
                      </a:r>
                    </a:p>
                  </a:txBody>
                  <a:tcPr marL="5692" marR="5692" marT="75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104</a:t>
                      </a:r>
                    </a:p>
                  </a:txBody>
                  <a:tcPr marL="5692" marR="5692" marT="75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208</a:t>
                      </a:r>
                    </a:p>
                  </a:txBody>
                  <a:tcPr marL="5692" marR="5692" marT="75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208</a:t>
                      </a:r>
                    </a:p>
                  </a:txBody>
                  <a:tcPr marL="5692" marR="5692" marT="75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4431"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</a:t>
                      </a:r>
                    </a:p>
                  </a:txBody>
                  <a:tcPr marL="5692" marR="5692" marT="75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ประจวบคีรีขันธ์</a:t>
                      </a:r>
                    </a:p>
                  </a:txBody>
                  <a:tcPr marL="5692" marR="5692" marT="75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48</a:t>
                      </a:r>
                    </a:p>
                  </a:txBody>
                  <a:tcPr marL="5692" marR="5692" marT="75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96</a:t>
                      </a:r>
                    </a:p>
                  </a:txBody>
                  <a:tcPr marL="5692" marR="5692" marT="75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96</a:t>
                      </a:r>
                    </a:p>
                  </a:txBody>
                  <a:tcPr marL="5692" marR="5692" marT="75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3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5</a:t>
                      </a:r>
                    </a:p>
                  </a:txBody>
                  <a:tcPr marL="5692" marR="5692" marT="75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สุพรรณบุรี</a:t>
                      </a:r>
                    </a:p>
                  </a:txBody>
                  <a:tcPr marL="5692" marR="5692" marT="75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110</a:t>
                      </a:r>
                    </a:p>
                  </a:txBody>
                  <a:tcPr marL="5692" marR="5692" marT="75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220</a:t>
                      </a:r>
                    </a:p>
                  </a:txBody>
                  <a:tcPr marL="5692" marR="5692" marT="75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220</a:t>
                      </a:r>
                    </a:p>
                  </a:txBody>
                  <a:tcPr marL="5692" marR="5692" marT="75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3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6</a:t>
                      </a:r>
                    </a:p>
                  </a:txBody>
                  <a:tcPr marL="5692" marR="5692" marT="75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เพชรบุรี</a:t>
                      </a:r>
                    </a:p>
                  </a:txBody>
                  <a:tcPr marL="5692" marR="5692" marT="75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93</a:t>
                      </a:r>
                    </a:p>
                  </a:txBody>
                  <a:tcPr marL="5692" marR="5692" marT="75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186</a:t>
                      </a:r>
                    </a:p>
                  </a:txBody>
                  <a:tcPr marL="5692" marR="5692" marT="75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186</a:t>
                      </a:r>
                    </a:p>
                  </a:txBody>
                  <a:tcPr marL="5692" marR="5692" marT="75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3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7</a:t>
                      </a:r>
                    </a:p>
                  </a:txBody>
                  <a:tcPr marL="5692" marR="5692" marT="75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สมุทรสาคร</a:t>
                      </a:r>
                    </a:p>
                  </a:txBody>
                  <a:tcPr marL="5692" marR="5692" marT="75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40</a:t>
                      </a:r>
                    </a:p>
                  </a:txBody>
                  <a:tcPr marL="5692" marR="5692" marT="75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80</a:t>
                      </a:r>
                    </a:p>
                  </a:txBody>
                  <a:tcPr marL="5692" marR="5692" marT="75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80</a:t>
                      </a:r>
                    </a:p>
                  </a:txBody>
                  <a:tcPr marL="5692" marR="5692" marT="75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3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8</a:t>
                      </a:r>
                    </a:p>
                  </a:txBody>
                  <a:tcPr marL="5692" marR="5692" marT="75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สมุทรสงคราม</a:t>
                      </a:r>
                    </a:p>
                  </a:txBody>
                  <a:tcPr marL="5692" marR="5692" marT="75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36</a:t>
                      </a:r>
                    </a:p>
                  </a:txBody>
                  <a:tcPr marL="5692" marR="5692" marT="75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72</a:t>
                      </a:r>
                    </a:p>
                  </a:txBody>
                  <a:tcPr marL="5692" marR="5692" marT="75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72</a:t>
                      </a:r>
                    </a:p>
                  </a:txBody>
                  <a:tcPr marL="5692" marR="5692" marT="75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21100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ตาราง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1226821"/>
              </p:ext>
            </p:extLst>
          </p:nvPr>
        </p:nvGraphicFramePr>
        <p:xfrm>
          <a:off x="323528" y="682391"/>
          <a:ext cx="8568951" cy="5665506"/>
        </p:xfrm>
        <a:graphic>
          <a:graphicData uri="http://schemas.openxmlformats.org/drawingml/2006/table">
            <a:tbl>
              <a:tblPr/>
              <a:tblGrid>
                <a:gridCol w="1154846"/>
                <a:gridCol w="1489750"/>
                <a:gridCol w="5924355"/>
              </a:tblGrid>
              <a:tr h="350787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ตัวชี้วัดที่ 3 : ระดับความสำเร็จในการเฝ้าระวังโรค ควบคุมโรค และการรายงานโรคปากและเท้าเปื่อย</a:t>
                      </a:r>
                    </a:p>
                  </a:txBody>
                  <a:tcPr marL="7144" marR="714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</a:tr>
              <a:tr h="350787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โรคเฮโมรายิก</a:t>
                      </a:r>
                      <a:r>
                        <a:rPr lang="th-TH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เซพติก</a:t>
                      </a:r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ซีเมีย โรคไข้หวัดนก และโรคพิษสุนัขบ้า ร้อยละ ๑๑.๕</a:t>
                      </a:r>
                    </a:p>
                  </a:txBody>
                  <a:tcPr marL="7144" marR="714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</a:tr>
              <a:tr h="350787">
                <a:tc gridSpan="3"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ส่วนที่ ๑.๑ การเฝ้าระวังโรคระบาดในสุกร (๒ คะแนน)</a:t>
                      </a:r>
                    </a:p>
                  </a:txBody>
                  <a:tcPr marL="7144" marR="714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</a:tr>
              <a:tr h="400899">
                <a:tc gridSpan="3"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กิจกรรมย่อยที่ 4</a:t>
                      </a:r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การรายงานสอบสวนโรคระบาดที่สำคัญในสุกร ในกรณีพบผลบวกในการเฝ้าระวังทางห้องปฏิบัติการ</a:t>
                      </a:r>
                    </a:p>
                  </a:txBody>
                  <a:tcPr marL="7144" marR="714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</a:tr>
              <a:tr h="400899">
                <a:tc gridSpan="3"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ในโรงฆ่าสุกร และในสถานที่จำหน่ายเนื้อสุกรและผลิตภัณฑ์จากสุกร (0.5 คะแนน)</a:t>
                      </a:r>
                    </a:p>
                  </a:txBody>
                  <a:tcPr marL="7144" marR="714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</a:tr>
              <a:tr h="350787">
                <a:tc gridSpan="3"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  พิจารณาจากผลการดำเนินการการรายงานสอบสวนโรคระบาดที่สำคัญในสุกร ในกรณีพบผลบวกในการเฝ้าระวังทาง</a:t>
                      </a:r>
                    </a:p>
                  </a:txBody>
                  <a:tcPr marL="7144" marR="714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</a:tr>
              <a:tr h="350787">
                <a:tc gridSpan="3"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ห้องปฏิบัติการในโรงฆ่าสุกรและในสถานที่จำหน่ายเนื้อสุกรและผลิตภัณฑ์จากสุกร ในแบบฟอร์มออนไลน์ “แบบรายงาน</a:t>
                      </a:r>
                    </a:p>
                  </a:txBody>
                  <a:tcPr marL="7144" marR="714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</a:tr>
              <a:tr h="400899">
                <a:tc gridSpan="3"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กิจกรรมเพิ่มประสิทธิภาพการเฝ้าระวัง ป้องกันฯ โรคสุกร” กิจกรรมย่อย ที่ 4 การสอบสวนโรค</a:t>
                      </a:r>
                    </a:p>
                  </a:txBody>
                  <a:tcPr marL="7144" marR="714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</a:tr>
              <a:tr h="350787">
                <a:tc gridSpan="3"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รอบที่ 1/2565 และ รอบที่ 2/2565</a:t>
                      </a:r>
                    </a:p>
                  </a:txBody>
                  <a:tcPr marL="7144" marR="714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</a:tr>
              <a:tr h="350787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ระดับคะแนน</a:t>
                      </a:r>
                    </a:p>
                  </a:txBody>
                  <a:tcPr marL="7144" marR="7144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ค่าเป้าหมายผลงาน/รายละเอียดการดำเนินการ</a:t>
                      </a:r>
                    </a:p>
                  </a:txBody>
                  <a:tcPr marL="7144" marR="7144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</a:tr>
              <a:tr h="350787"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0</a:t>
                      </a:r>
                    </a:p>
                  </a:txBody>
                  <a:tcPr marL="7144" marR="7144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มีการดำเนินการสอบสวนโรคได้น้อยกว่าร้อยละ 80 ของจำนวนสถานที่ที่พบผลบวก</a:t>
                      </a:r>
                    </a:p>
                  </a:txBody>
                  <a:tcPr marL="7144" marR="7144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</a:tr>
              <a:tr h="350787"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0.25</a:t>
                      </a:r>
                    </a:p>
                  </a:txBody>
                  <a:tcPr marL="7144" marR="7144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มีการดำเนินการสอบสวนโรคได้ตั้งแต่ร้อยละ 80 แต่น้อยกว่าร้อยละ 90 ของจำนวนสถานที่ที่พบผลบวก</a:t>
                      </a:r>
                    </a:p>
                  </a:txBody>
                  <a:tcPr marL="7144" marR="7144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</a:tr>
              <a:tr h="350787"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0.5</a:t>
                      </a:r>
                    </a:p>
                  </a:txBody>
                  <a:tcPr marL="7144" marR="7144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มีการดำเนินการสอบสวนโรคได้มากกว่าร้อยละ 90 ของจำนวนสถานที่ที่พบผลบวก</a:t>
                      </a:r>
                    </a:p>
                  </a:txBody>
                  <a:tcPr marL="7144" marR="7144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</a:tr>
              <a:tr h="238034">
                <a:tc>
                  <a:txBody>
                    <a:bodyPr/>
                    <a:lstStyle/>
                    <a:p>
                      <a:pPr algn="l" fontAlgn="b"/>
                      <a:endParaRPr lang="th-TH" sz="1600" b="0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144" marR="7144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600" b="0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144" marR="7144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144" marR="7144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50787">
                <a:tc gridSpan="3"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รอบที่ 1/2565 พิจารณาผลการดำเนินงานระหว่างวันที่ 1 ต.ค. 2564 - 31 มี.ค. 2565</a:t>
                      </a:r>
                    </a:p>
                  </a:txBody>
                  <a:tcPr marL="7144" marR="714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</a:tr>
              <a:tr h="350787">
                <a:tc gridSpan="3"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รอบที่ 2/2565 พิจารณาผลการดำเนินงานระหว่างวันที่ 1 เม.ย. 2565 - 30 ก.ย. 2565</a:t>
                      </a:r>
                    </a:p>
                  </a:txBody>
                  <a:tcPr marL="7144" marR="714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67949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ตัวแทนเนื้อหา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01523595"/>
              </p:ext>
            </p:extLst>
          </p:nvPr>
        </p:nvGraphicFramePr>
        <p:xfrm>
          <a:off x="520298" y="3150738"/>
          <a:ext cx="7667466" cy="11887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4324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1925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1558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18938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80786">
                <a:tc>
                  <a:txBody>
                    <a:bodyPr/>
                    <a:lstStyle/>
                    <a:p>
                      <a:pPr algn="ctr"/>
                      <a:r>
                        <a:rPr lang="th-TH" sz="2000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รอบที่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เป้าหมาย (ตำบล)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ดำเนินการ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คิดเป็น 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%</a:t>
                      </a:r>
                      <a:endParaRPr lang="th-TH" sz="2000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078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1</a:t>
                      </a:r>
                      <a:endParaRPr lang="th-TH" sz="2000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93</a:t>
                      </a:r>
                      <a:endParaRPr lang="th-TH" sz="2000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93</a:t>
                      </a:r>
                      <a:endParaRPr lang="th-TH" sz="2000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100</a:t>
                      </a:r>
                      <a:endParaRPr lang="th-TH" sz="2000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8078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2</a:t>
                      </a:r>
                      <a:endParaRPr lang="th-TH" sz="2000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93</a:t>
                      </a:r>
                      <a:endParaRPr lang="th-TH" sz="2000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46</a:t>
                      </a:r>
                      <a:endParaRPr lang="th-TH" sz="2000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50</a:t>
                      </a:r>
                      <a:endParaRPr lang="th-TH" sz="2000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7" name="กล่องข้อความ 6"/>
          <p:cNvSpPr txBox="1"/>
          <p:nvPr/>
        </p:nvSpPr>
        <p:spPr>
          <a:xfrm>
            <a:off x="272319" y="2132874"/>
            <a:ext cx="84912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th-TH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กิจกรรม </a:t>
            </a:r>
            <a:r>
              <a:rPr lang="en-US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3</a:t>
            </a:r>
            <a:r>
              <a:rPr lang="th-TH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การเฝ้าระวังทางห้องปฏิบัติการสำหรับโรคอหิ</a:t>
            </a:r>
            <a:r>
              <a:rPr lang="th-TH" b="1" dirty="0" err="1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วาต์แอฟ</a:t>
            </a:r>
            <a:r>
              <a:rPr lang="th-TH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ริกาในสุกร </a:t>
            </a:r>
            <a:r>
              <a:rPr lang="th-TH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และ</a:t>
            </a:r>
          </a:p>
          <a:p>
            <a:pPr>
              <a:spcBef>
                <a:spcPct val="0"/>
              </a:spcBef>
              <a:defRPr/>
            </a:pPr>
            <a:r>
              <a:rPr lang="th-TH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โรค</a:t>
            </a:r>
            <a:r>
              <a:rPr lang="th-TH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ระบาดที่สำคัญในสุกรและหมูป่า ในสถานที่จำหน่ายเนื้อสุกรและผลิตภัณฑ์จากสุกร </a:t>
            </a:r>
            <a:endParaRPr lang="th-TH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" name="กล่องข้อความ 7"/>
          <p:cNvSpPr txBox="1"/>
          <p:nvPr/>
        </p:nvSpPr>
        <p:spPr>
          <a:xfrm>
            <a:off x="307657" y="4365122"/>
            <a:ext cx="87660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th-TH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กิจกรรมที่ </a:t>
            </a:r>
            <a:r>
              <a:rPr lang="en-US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4</a:t>
            </a:r>
            <a:r>
              <a:rPr lang="th-TH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การรายงานการสอบสวนโรคระบาดที่สำคัญในสุกร ในกรณีพบผลบวกในการเฝ้าระวังทางห้องปฏิบัติการในโรงฆ่าและในสถานที่จำหน่ายเนื้อสุกรและผลิตภัณฑ์จากสุกร</a:t>
            </a:r>
          </a:p>
        </p:txBody>
      </p:sp>
      <p:graphicFrame>
        <p:nvGraphicFramePr>
          <p:cNvPr id="10" name="ตัวแทนเนื้อหา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01723336"/>
              </p:ext>
            </p:extLst>
          </p:nvPr>
        </p:nvGraphicFramePr>
        <p:xfrm>
          <a:off x="514973" y="5291884"/>
          <a:ext cx="8351389" cy="14935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10598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9311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2744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4118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73731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4634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000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รอบที่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เป้าหมาย </a:t>
                      </a:r>
                      <a:endParaRPr lang="th-TH" sz="2000" dirty="0" smtClean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 algn="ctr"/>
                      <a:r>
                        <a:rPr lang="th-TH" sz="2000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(</a:t>
                      </a:r>
                      <a:r>
                        <a:rPr lang="th-TH" sz="2000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โรงฆ่า)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เป้าหมาย </a:t>
                      </a:r>
                      <a:endParaRPr lang="th-TH" sz="2000" dirty="0" smtClean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(</a:t>
                      </a:r>
                      <a:r>
                        <a:rPr lang="th-TH" sz="2000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ร้านจำหน่าย)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ดำเนินการ </a:t>
                      </a:r>
                      <a:endParaRPr lang="th-TH" sz="2000" b="1" dirty="0" smtClean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 algn="ctr"/>
                      <a:r>
                        <a:rPr lang="th-TH" sz="2000" b="1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(</a:t>
                      </a:r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โรงฆ่า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)</a:t>
                      </a:r>
                      <a:endParaRPr lang="th-TH" sz="2000" b="1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ดำเนินการ </a:t>
                      </a:r>
                      <a:endParaRPr lang="th-TH" sz="2000" b="1" dirty="0" smtClean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(</a:t>
                      </a:r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ร้านจำหน่าย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)</a:t>
                      </a:r>
                      <a:endParaRPr lang="th-TH" sz="2000" b="1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คิดเป็น 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%</a:t>
                      </a:r>
                      <a:endParaRPr lang="th-TH" sz="2000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1</a:t>
                      </a:r>
                      <a:endParaRPr lang="th-TH" sz="2000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3</a:t>
                      </a:r>
                      <a:endParaRPr lang="th-TH" sz="2000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3</a:t>
                      </a:r>
                      <a:endParaRPr lang="th-TH" sz="2000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3</a:t>
                      </a:r>
                      <a:endParaRPr lang="th-TH" sz="2000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H SarabunPSK" pitchFamily="34" charset="-34"/>
                          <a:cs typeface="TH SarabunPSK" pitchFamily="34" charset="-34"/>
                        </a:rPr>
                        <a:t>3</a:t>
                      </a:r>
                      <a:endParaRPr lang="th-TH" sz="20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100</a:t>
                      </a:r>
                      <a:endParaRPr lang="th-TH" sz="2000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2</a:t>
                      </a:r>
                      <a:endParaRPr lang="th-TH" sz="2000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0</a:t>
                      </a:r>
                      <a:endParaRPr lang="th-TH" sz="2000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0</a:t>
                      </a:r>
                      <a:endParaRPr lang="th-TH" sz="2000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0</a:t>
                      </a:r>
                      <a:endParaRPr lang="th-TH" sz="2000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H SarabunPSK" pitchFamily="34" charset="-34"/>
                          <a:cs typeface="TH SarabunPSK" pitchFamily="34" charset="-34"/>
                        </a:rPr>
                        <a:t>0</a:t>
                      </a:r>
                      <a:endParaRPr lang="th-TH" sz="20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100</a:t>
                      </a:r>
                      <a:endParaRPr lang="th-TH" sz="2000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9" name="ชื่อเรื่อง 1"/>
          <p:cNvSpPr txBox="1">
            <a:spLocks/>
          </p:cNvSpPr>
          <p:nvPr/>
        </p:nvSpPr>
        <p:spPr bwMode="gray">
          <a:xfrm>
            <a:off x="307662" y="735892"/>
            <a:ext cx="7496735" cy="10369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defTabSz="457200">
              <a:spcBef>
                <a:spcPct val="0"/>
              </a:spcBef>
              <a:defRPr/>
            </a:pPr>
            <a:r>
              <a:rPr lang="th-TH" sz="36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การเฝ้าระวังโรคระบาดในสุกร ต.ค.64-พ.ค.</a:t>
            </a:r>
            <a:r>
              <a:rPr lang="th-TH" sz="36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65</a:t>
            </a:r>
            <a:r>
              <a:rPr lang="th-TH" sz="36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endParaRPr lang="th-TH" sz="3600" b="1" dirty="0" smtClean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  <a:p>
            <a:pPr algn="ctr" defTabSz="457200">
              <a:spcBef>
                <a:spcPct val="0"/>
              </a:spcBef>
              <a:defRPr/>
            </a:pPr>
            <a:r>
              <a:rPr lang="th-TH" sz="36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ใน</a:t>
            </a:r>
            <a:r>
              <a:rPr lang="th-TH" sz="36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พื้นที่จังหวัดเพชรบุรี</a:t>
            </a:r>
            <a:r>
              <a:rPr lang="th-TH" sz="36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endParaRPr lang="th-TH" sz="3600" b="1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700303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9999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0"/>
            <a:ext cx="464400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40194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xmlns="" id="{A7FF4B31-AB91-45CC-A164-D887FDF93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651" y="692696"/>
            <a:ext cx="8106674" cy="1151838"/>
          </a:xfrm>
        </p:spPr>
        <p:txBody>
          <a:bodyPr/>
          <a:lstStyle/>
          <a:p>
            <a:pPr algn="ctr"/>
            <a:r>
              <a:rPr lang="th-TH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กิจกรรมเพิ่มประสิทธิภาพการเฝ้าระวังป้องกันและ</a:t>
            </a:r>
            <a:r>
              <a:rPr lang="th-TH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ควบคุม</a:t>
            </a:r>
            <a:br>
              <a:rPr lang="th-TH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โรค</a:t>
            </a:r>
            <a:r>
              <a:rPr lang="th-TH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อหิ</a:t>
            </a:r>
            <a:r>
              <a:rPr lang="th-TH" b="1" dirty="0" err="1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วาต์</a:t>
            </a:r>
            <a:r>
              <a:rPr lang="th-TH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แอฟริกาในสุกร ในพื้นที่จังหวัดเพชรบุรี </a:t>
            </a:r>
          </a:p>
        </p:txBody>
      </p:sp>
      <p:graphicFrame>
        <p:nvGraphicFramePr>
          <p:cNvPr id="5" name="ตัวแทนเนื้อหา 3">
            <a:extLst>
              <a:ext uri="{FF2B5EF4-FFF2-40B4-BE49-F238E27FC236}">
                <a16:creationId xmlns:a16="http://schemas.microsoft.com/office/drawing/2014/main" xmlns="" id="{C9C37753-3492-49BC-9682-3D7CEBF41B8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53513328"/>
              </p:ext>
            </p:extLst>
          </p:nvPr>
        </p:nvGraphicFramePr>
        <p:xfrm>
          <a:off x="179514" y="2342507"/>
          <a:ext cx="8784976" cy="365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4461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620297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กิจกรรม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เป้าหมาย (ครั้ง/ราย)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ผลการดำเนินงาน</a:t>
                      </a:r>
                      <a:r>
                        <a:rPr lang="th-TH" sz="2400" b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(ราย)</a:t>
                      </a:r>
                      <a:endParaRPr lang="th-TH" sz="240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คิดเป็น 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%</a:t>
                      </a:r>
                      <a:endParaRPr lang="th-TH" sz="240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/>
                      <a:endParaRPr lang="th-TH" sz="240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9894">
                <a:tc>
                  <a:txBody>
                    <a:bodyPr/>
                    <a:lstStyle/>
                    <a:p>
                      <a:r>
                        <a:rPr lang="th-TH" sz="24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24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จำนวนเกษตรกรรายย่อยที่ได้รับการประเมินความเสี่ยงต่อ</a:t>
                      </a:r>
                      <a:r>
                        <a:rPr lang="th-TH" sz="240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โรค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ASF </a:t>
                      </a:r>
                      <a:r>
                        <a:rPr lang="th-TH" sz="24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ระดับเสี่ยงสูง-สูงมาก ที่ได้รับการเฝ้าระวังทางอาการ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260</a:t>
                      </a:r>
                      <a:r>
                        <a:rPr lang="th-TH" sz="2400" baseline="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240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(ราย)</a:t>
                      </a:r>
                      <a:endParaRPr lang="th-TH" sz="24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776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298.46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88683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th-TH" sz="24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24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จำนวนครั้งในการเข้าตรวจติดตามประเมินความเสี่ยงในเกษตรกรรายย่อย(เป้าหมายตรวจติดตามรายละเอียด 2</a:t>
                      </a:r>
                      <a:r>
                        <a:rPr lang="th-TH" sz="240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ครั้งต่อปี</a:t>
                      </a:r>
                      <a:endParaRPr lang="th-TH" sz="24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520 (ครั้ง)</a:t>
                      </a:r>
                      <a:endParaRPr lang="th-TH" sz="24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788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151.54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66642">
                <a:tc>
                  <a:txBody>
                    <a:bodyPr/>
                    <a:lstStyle/>
                    <a:p>
                      <a:r>
                        <a:rPr lang="th-TH" sz="24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24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จำนวนเกษตรกรผู้เลี้ยงสุกรที่ได้รับการขึ้นทะเบียนหรือปรับปรุงข้อมูลในระบบ 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E-smart +</a:t>
                      </a:r>
                      <a:endParaRPr lang="th-TH" sz="24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1,431 (ราย)</a:t>
                      </a:r>
                      <a:endParaRPr lang="th-TH" sz="24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1,373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95.95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5454699"/>
      </p:ext>
    </p:extLst>
  </p:cSld>
  <p:clrMapOvr>
    <a:masterClrMapping/>
  </p:clrMapOvr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6_ชุดรูปแบบของ Office">
  <a:themeElements>
    <a:clrScheme name="สำนักงา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สำนักงา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สำนักงา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อิออนสำหรับห้องประชุม">
  <a:themeElements>
    <a:clrScheme name="Ion Boardroom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 Boardroom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 Boardroom" id="{FC33163D-4339-46B1-8EED-24C834239D99}" vid="{A3AB87EF-B655-4FFF-8D05-F333AD7F2789}"/>
    </a:ext>
  </a:extLst>
</a:theme>
</file>

<file path=ppt/theme/theme6.xml><?xml version="1.0" encoding="utf-8"?>
<a:theme xmlns:a="http://schemas.openxmlformats.org/drawingml/2006/main" name="26_ชุดรูปแบบของ Office">
  <a:themeElements>
    <a:clrScheme name="สำนักงา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สำนักงา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สำนักงา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8_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768</TotalTime>
  <Words>1855</Words>
  <Application>Microsoft Office PowerPoint</Application>
  <PresentationFormat>นำเสนอทางหน้าจอ (4:3)</PresentationFormat>
  <Paragraphs>435</Paragraphs>
  <Slides>29</Slides>
  <Notes>1</Notes>
  <HiddenSlides>0</HiddenSlides>
  <MMClips>0</MMClips>
  <ScaleCrop>false</ScaleCrop>
  <HeadingPairs>
    <vt:vector size="4" baseType="variant">
      <vt:variant>
        <vt:lpstr>ชุดรูปแบบ</vt:lpstr>
      </vt:variant>
      <vt:variant>
        <vt:i4>8</vt:i4>
      </vt:variant>
      <vt:variant>
        <vt:lpstr>ชื่อเรื่องภาพนิ่ง</vt:lpstr>
      </vt:variant>
      <vt:variant>
        <vt:i4>29</vt:i4>
      </vt:variant>
    </vt:vector>
  </HeadingPairs>
  <TitlesOfParts>
    <vt:vector size="37" baseType="lpstr">
      <vt:lpstr>ชุดรูปแบบของ Office</vt:lpstr>
      <vt:lpstr>16_ชุดรูปแบบของ Office</vt:lpstr>
      <vt:lpstr>Executive</vt:lpstr>
      <vt:lpstr>1_Executive</vt:lpstr>
      <vt:lpstr>อิออนสำหรับห้องประชุม</vt:lpstr>
      <vt:lpstr>26_ชุดรูปแบบของ Office</vt:lpstr>
      <vt:lpstr>18_ชุดรูปแบบของ Office</vt:lpstr>
      <vt:lpstr>3_Executive</vt:lpstr>
      <vt:lpstr>ตัวชี้วัดปศุสัตว์จังหวัด (ด้านสุขภาพสัตว์) ร้อยละ ๒๐ </vt:lpstr>
      <vt:lpstr>งานนำเสนอ PowerPoint</vt:lpstr>
      <vt:lpstr>งานนำเสนอ PowerPoint</vt:lpstr>
      <vt:lpstr>การเฝ้าระวังโรคระบาดในสุกร ต.ค. 64 - พ.ค. 65  ในพื้นที่จังหวัดเพชรบุรี 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กิจกรรมเพิ่มประสิทธิภาพการเฝ้าระวังป้องกันและควบคุม โรคอหิวาต์แอฟริกาในสุกร ในพื้นที่จังหวัดเพชรบุรี 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ข้อมูลการเบิกค่าชดใช้ในการทำลายสุกร  ในพื้นที่เขต 7 ณ วันที่ 19 มิถุนายน 2565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ขอบคุณมากครับ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AdminJumlong</dc:creator>
  <cp:lastModifiedBy>AdminJumlong</cp:lastModifiedBy>
  <cp:revision>70</cp:revision>
  <dcterms:created xsi:type="dcterms:W3CDTF">2022-01-30T01:34:06Z</dcterms:created>
  <dcterms:modified xsi:type="dcterms:W3CDTF">2022-06-19T11:11:17Z</dcterms:modified>
</cp:coreProperties>
</file>