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8" r:id="rId6"/>
    <p:sldId id="260" r:id="rId7"/>
    <p:sldId id="266" r:id="rId8"/>
    <p:sldId id="265" r:id="rId9"/>
    <p:sldId id="271" r:id="rId10"/>
    <p:sldId id="264" r:id="rId11"/>
    <p:sldId id="269" r:id="rId12"/>
    <p:sldId id="268" r:id="rId13"/>
    <p:sldId id="267" r:id="rId14"/>
    <p:sldId id="272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9E1-23EC-476E-ACDE-00A649110F34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BE40-4D01-48E8-9B53-0019804088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242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9E1-23EC-476E-ACDE-00A649110F34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BE40-4D01-48E8-9B53-0019804088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142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9E1-23EC-476E-ACDE-00A649110F34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BE40-4D01-48E8-9B53-0019804088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134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9E1-23EC-476E-ACDE-00A649110F34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BE40-4D01-48E8-9B53-0019804088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387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9E1-23EC-476E-ACDE-00A649110F34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BE40-4D01-48E8-9B53-0019804088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210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9E1-23EC-476E-ACDE-00A649110F34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BE40-4D01-48E8-9B53-0019804088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05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9E1-23EC-476E-ACDE-00A649110F34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BE40-4D01-48E8-9B53-0019804088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204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9E1-23EC-476E-ACDE-00A649110F34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BE40-4D01-48E8-9B53-0019804088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026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9E1-23EC-476E-ACDE-00A649110F34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BE40-4D01-48E8-9B53-0019804088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762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9E1-23EC-476E-ACDE-00A649110F34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BE40-4D01-48E8-9B53-0019804088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389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9E1-23EC-476E-ACDE-00A649110F34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BE40-4D01-48E8-9B53-0019804088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327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F79E1-23EC-476E-ACDE-00A649110F34}" type="datetimeFigureOut">
              <a:rPr lang="th-TH" smtClean="0"/>
              <a:t>25/02/65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BE40-4D01-48E8-9B53-0019804088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963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736303"/>
          </a:xfrm>
        </p:spPr>
        <p:txBody>
          <a:bodyPr>
            <a:noAutofit/>
          </a:bodyPr>
          <a:lstStyle/>
          <a:p>
            <a:pPr algn="l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	สรุปแนวทางการดำเนินงาน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กรณีมีรายงานผลการตรวจทางห้องปฏิบัติการของกรมปศุสัตว์ยืนยันตรวจพบเชื้ออหิ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วาต์แอฟ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ริกาในสุกร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ตามหนังสือกรมปศุสัตว์ ที่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กษ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๐๖๑๐.๐๕/ว๓๖๑๑ ลงวันที่ ๒๑ กุมภาพันธ์ ๒๕๖๕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35696" y="4437112"/>
            <a:ext cx="6400800" cy="1752600"/>
          </a:xfrm>
        </p:spPr>
        <p:txBody>
          <a:bodyPr/>
          <a:lstStyle/>
          <a:p>
            <a:pPr algn="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นายจำลอง 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วร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ศรี</a:t>
            </a:r>
          </a:p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ผู้อำนวยการส่วนสุขภาพสัตว์ สำนักงานปศุสัตว์เขต ๗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867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การ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ดำเนินงานกรณียืนยันพบเชื้ออหิ</a:t>
            </a:r>
            <a:r>
              <a:rPr lang="th-TH" sz="3200" b="1" dirty="0" err="1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วาต์แอฟ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ริกาในสุกร (ต่อ)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646550"/>
              </p:ext>
            </p:extLst>
          </p:nvPr>
        </p:nvGraphicFramePr>
        <p:xfrm>
          <a:off x="395536" y="1124744"/>
          <a:ext cx="8496943" cy="4685363"/>
        </p:xfrm>
        <a:graphic>
          <a:graphicData uri="http://schemas.openxmlformats.org/drawingml/2006/table">
            <a:tbl>
              <a:tblPr firstRow="1" firstCol="1" bandRow="1"/>
              <a:tblGrid>
                <a:gridCol w="628859"/>
                <a:gridCol w="2337991"/>
                <a:gridCol w="4017926"/>
                <a:gridCol w="1512167"/>
              </a:tblGrid>
              <a:tr h="156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สถานประกอบการ</a:t>
                      </a:r>
                      <a:r>
                        <a:rPr lang="en-US" sz="18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/</a:t>
                      </a:r>
                      <a:r>
                        <a:rPr lang="th-TH" sz="18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ตัวอย่าง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การดำเนินการ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เอกสารอ้างอิง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โรงฆ่าสุกร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 ขอความร่วมมือผู้ประกอบการชะลอการนำสุกรเข้าฆ่า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๒. ทำความสะอาด และทำลายเชื้อโรค (</a:t>
                      </a:r>
                      <a:r>
                        <a:rPr lang="en-US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Big Cleaning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)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๓. เก็บตัวอย่างพื้นผิว (</a:t>
                      </a:r>
                      <a:r>
                        <a:rPr lang="en-US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surface swab) 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จำนวน ๓ บริเวณ คือ พื้นที่คอกพักสุกร (๕ ตำแหน่ง) พื้นที่บริเวณการผลิต (เก็บตัวอย่างอย่างน้อย ๑๐ ตำแหน่ง) และพื้นที่ท่อระบายน้ำทิ้ง (๕ ตำแหน่ง) โดยใช้ผ้า</a:t>
                      </a:r>
                      <a:r>
                        <a:rPr lang="th-TH" sz="18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ก๊อช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ปลอดเชื้อ (</a:t>
                      </a:r>
                      <a:r>
                        <a:rPr lang="en-US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sterile gauze) 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จุ่มน้ำเกลือ (</a:t>
                      </a:r>
                      <a:r>
                        <a:rPr lang="en-US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NSS) 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ให้ชุ่มแล้วป้ายบริเวณพื้นผิว ๑ แผ่น ๆ ละ ๑ ตารางฟุต </a:t>
                      </a:r>
                      <a:r>
                        <a:rPr lang="th-TH" sz="1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กระจาย         ให้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ครอบคลุมแต่ละบริเวณ และรวมใส่ถุงแยกแต่ละบริเวณ</a:t>
                      </a:r>
                      <a:r>
                        <a:rPr lang="th-TH" sz="1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ของ    โรง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ฆ่าสุกรนั้น ๆ จำนวน ๒ ครั้งในวันที่ ๐ และวันที่ ๑ </a:t>
                      </a:r>
                      <a:r>
                        <a:rPr lang="th-TH" sz="1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หลัง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ทำความสะอาดทำลายเชื้อโรค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๔. ต้องให้ผลลบทั้งสองครั้ง </a:t>
                      </a:r>
                      <a:r>
                        <a:rPr lang="th-TH" sz="1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จึง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จะให้ฆ่าสุกรได้ตามปกติ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๕. สอบสวนให้ทราบสาเหตุการพบเชื้อและสอบข้อมูลย้อนหลัง </a:t>
                      </a:r>
                      <a:r>
                        <a:rPr lang="th-TH" sz="1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๓๐ 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วัน ว่านำสุกรมาจากฟาร์มและสอบสวนฟาร์มที่เกี่ยวข้อง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3621" marR="4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88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การ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ดำเนินงานกรณียืนยันพบเชื้ออหิ</a:t>
            </a:r>
            <a:r>
              <a:rPr lang="th-TH" sz="3200" b="1" dirty="0" err="1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วาต์แอฟ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ริกาในสุกร (ต่อ)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36044"/>
              </p:ext>
            </p:extLst>
          </p:nvPr>
        </p:nvGraphicFramePr>
        <p:xfrm>
          <a:off x="323528" y="1340768"/>
          <a:ext cx="8568951" cy="4392487"/>
        </p:xfrm>
        <a:graphic>
          <a:graphicData uri="http://schemas.openxmlformats.org/drawingml/2006/table">
            <a:tbl>
              <a:tblPr firstRow="1" firstCol="1" bandRow="1"/>
              <a:tblGrid>
                <a:gridCol w="634187"/>
                <a:gridCol w="2357806"/>
                <a:gridCol w="3920775"/>
                <a:gridCol w="1656183"/>
              </a:tblGrid>
              <a:tr h="44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สถานประกอบการ</a:t>
                      </a:r>
                      <a:r>
                        <a:rPr lang="en-US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ตัวอย่าง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การดำเนินการ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เอกสารอ้างอิง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๓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สถานที่จำหน่ายและสถานที่จัดเก็บเนื้อสุกร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 ขอความร่วมมือผู้ประกอบการชะลอการขายซากสุกร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๒. ทำความสะอาด และทำลายเชื้อโรค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๓. เก็บตัวอย่างพื้นผิว (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surface swab)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ใน ๕ บริเวณ ๆ ละ ๕ ตำแหน่ง ๒ ครั้งในวันที่ ๐ และวันที่ ๑ 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๔. ให้ผลการตรวจเป็นลบ </a:t>
                      </a:r>
                      <a:r>
                        <a:rPr lang="th-TH" sz="20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ทั้ง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สองครั้ง จึงจะ</a:t>
                      </a:r>
                      <a:r>
                        <a:rPr lang="th-TH" sz="20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ดำเนินการ   ได้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ตามปกติ 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๕. ให้สอบสวนให้ทราบสาเหตุการพบเชื้อและสอบข้อมูลย้อนหลัง ๓๐ วัน ว่าซื้อซากสุกรมาจากที่แหล่งใด</a:t>
                      </a:r>
                      <a:r>
                        <a:rPr lang="th-TH" sz="20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และ   ตามไป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สอบสวน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582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การ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ดำเนินงานกรณียืนยันพบเชื้ออหิ</a:t>
            </a:r>
            <a:r>
              <a:rPr lang="th-TH" sz="3200" b="1" dirty="0" err="1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วาต์แอฟ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ริกาในสุกร (ต่อ)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593576"/>
              </p:ext>
            </p:extLst>
          </p:nvPr>
        </p:nvGraphicFramePr>
        <p:xfrm>
          <a:off x="395536" y="1556792"/>
          <a:ext cx="8424936" cy="4171378"/>
        </p:xfrm>
        <a:graphic>
          <a:graphicData uri="http://schemas.openxmlformats.org/drawingml/2006/table">
            <a:tbl>
              <a:tblPr firstRow="1" firstCol="1" bandRow="1"/>
              <a:tblGrid>
                <a:gridCol w="623529"/>
                <a:gridCol w="2318179"/>
                <a:gridCol w="4043068"/>
                <a:gridCol w="1440160"/>
              </a:tblGrid>
              <a:tr h="279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สถานประกอบการ</a:t>
                      </a:r>
                      <a:r>
                        <a:rPr lang="en-US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ตัวอย่าง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การดำเนินการ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เอกสารอ้างอิง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๔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จากตัวอย่างเนื้อสุกรในสถานที่จัดเก็บซากสุกรหรือสถานที่จำหน่ายเนื้อสุกร</a:t>
                      </a:r>
                      <a:r>
                        <a:rPr lang="th-TH" sz="2000" b="1" u="sng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ขนาดเล็ก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 ให้ทำลายซากสุกรรวมทั้งสิ่งของ และให้ชดใช้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๒. สอบสวนให้ทราบสาเหตุและสอบข้อมูลย้อนหลัง ๓๐ วัน    ถึงแหล่งที่มาของซากสุกรและตามไปสอบสวน 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๕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จากตัวอย่างเนื้อสุกรในสถานที่จัดเก็บซากสุกรหรือสถานที่จำหน่ายเนื้อสุกร</a:t>
                      </a:r>
                      <a:r>
                        <a:rPr lang="th-TH" sz="2000" b="1" u="sng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ขนาดใหญ่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 เก็บตัวอย่างเนื้อสุกรทุกชุดการผลิต ๆ ละ ๕ ตัวอย่างๆละ ๕๐ กรัม 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๒. หากพบผลบวกในชุดการผลิตใดให้ทำลาย</a:t>
                      </a:r>
                      <a:r>
                        <a:rPr lang="th-TH" sz="20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เฉพาะ        ใน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ชุดการผลิตนั้นๆและจ่ายค่าชดใช้ราคาซาก</a:t>
                      </a:r>
                      <a:r>
                        <a:rPr lang="th-TH" sz="20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สัตว์           ที่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ถูกทำลาย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๓. สอบสวนให้ทราบสาเหตุและสอบข้อมูลย้อนหลัง ๓๐ วัน     ถึงแหล่งที่มาของซากสุกรและตามไปสอบสวน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21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th-TH" sz="3200" b="1" dirty="0">
                <a:solidFill>
                  <a:prstClr val="black"/>
                </a:solidFill>
                <a:ea typeface="Calibri"/>
                <a:cs typeface="TH SarabunPSK"/>
              </a:rPr>
              <a:t>๓. การประกาศเขตโรคระบาดหรือโรคระบาดชั่วคราว</a:t>
            </a:r>
            <a:endParaRPr lang="en-US" sz="2400" dirty="0">
              <a:solidFill>
                <a:prstClr val="black"/>
              </a:solidFill>
              <a:ea typeface="Calibri"/>
              <a:cs typeface="Cordia New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๓.๑ </a:t>
            </a: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จะประกาศได้เฉพาะตัวอย่างจากสุกรมีชีวิต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เท่านั้น</a:t>
            </a: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๓.๒ </a:t>
            </a: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ถ้าท้องที่นั้นได้มีการประกาศเป็นเขตเฝ้าระวังโรคอหิ</a:t>
            </a:r>
            <a:r>
              <a:rPr lang="th-TH" dirty="0" err="1">
                <a:latin typeface="TH SarabunPSK" pitchFamily="34" charset="-34"/>
                <a:ea typeface="Calibri"/>
                <a:cs typeface="TH SarabunPSK" pitchFamily="34" charset="-34"/>
              </a:rPr>
              <a:t>วาต์แอฟ</a:t>
            </a: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ริกาในสุกรไว้แล้ว </a:t>
            </a:r>
            <a:endParaRPr lang="th-TH" dirty="0" smtClean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   ๓.๒.๑ ให้</a:t>
            </a: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ปศุสัตว์จังหวัด เสนอผู้ว่าราชการจังหวัด ยกเลิกคำสั่งประกาศเขตเฝ้าระวังโรคอหิ</a:t>
            </a:r>
            <a:r>
              <a:rPr lang="th-TH" dirty="0" err="1">
                <a:latin typeface="TH SarabunPSK" pitchFamily="34" charset="-34"/>
                <a:ea typeface="Calibri"/>
                <a:cs typeface="TH SarabunPSK" pitchFamily="34" charset="-34"/>
              </a:rPr>
              <a:t>วาต์แอฟ</a:t>
            </a: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ริกาในสุกรฉบับเดิม </a:t>
            </a:r>
            <a:endParaRPr lang="th-TH" dirty="0" smtClean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  ๓.๒.๒ เสนอ</a:t>
            </a: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ผู้ว่าราชการจังหวัดประกาศเขตเฝ้าระวังโรคอหิ</a:t>
            </a:r>
            <a:r>
              <a:rPr lang="th-TH" dirty="0" err="1">
                <a:latin typeface="TH SarabunPSK" pitchFamily="34" charset="-34"/>
                <a:ea typeface="Calibri"/>
                <a:cs typeface="TH SarabunPSK" pitchFamily="34" charset="-34"/>
              </a:rPr>
              <a:t>วาต์แอฟ</a:t>
            </a: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ริกาในสุกรในอำเภอ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อื่นๆ</a:t>
            </a: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  ๓.๒.๓ ประกาศเขตโรคระบาดโรคอหิ</a:t>
            </a:r>
            <a:r>
              <a:rPr lang="th-TH" dirty="0" err="1" smtClean="0">
                <a:latin typeface="TH SarabunPSK" pitchFamily="34" charset="-34"/>
                <a:ea typeface="Calibri"/>
                <a:cs typeface="TH SarabunPSK" pitchFamily="34" charset="-34"/>
              </a:rPr>
              <a:t>วาต์แอฟ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ริกาในสุกรเฉพาะในพื้นที่อำเภอที่มีรายงานผลยืนยันโรคโรคอหิ</a:t>
            </a:r>
            <a:r>
              <a:rPr lang="th-TH" dirty="0" err="1" smtClean="0">
                <a:latin typeface="TH SarabunPSK" pitchFamily="34" charset="-34"/>
                <a:ea typeface="Calibri"/>
                <a:cs typeface="TH SarabunPSK" pitchFamily="34" charset="-34"/>
              </a:rPr>
              <a:t>วาต์แอฟ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ริกาในสุกร</a:t>
            </a:r>
            <a:endParaRPr lang="en-US" dirty="0"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893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647056"/>
          </a:xfrm>
        </p:spPr>
        <p:txBody>
          <a:bodyPr>
            <a:noAutofit/>
          </a:bodyPr>
          <a:lstStyle/>
          <a:p>
            <a:r>
              <a:rPr lang="th-TH" sz="9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ขอบคุณครับ</a:t>
            </a:r>
            <a:endParaRPr lang="th-TH" sz="9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157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ea typeface="Calibri"/>
                <a:cs typeface="TH SarabunPSK"/>
              </a:rPr>
              <a:t> ๑. </a:t>
            </a:r>
            <a:r>
              <a:rPr lang="th-TH" b="1" dirty="0" smtClean="0">
                <a:ea typeface="Calibri"/>
                <a:cs typeface="TH SarabunPSK"/>
              </a:rPr>
              <a:t>การรายงานโรค (๑/๓)</a:t>
            </a:r>
            <a:endParaRPr lang="en-US" sz="2800" dirty="0">
              <a:ea typeface="Calibri"/>
              <a:cs typeface="Cordia New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480455"/>
              </p:ext>
            </p:extLst>
          </p:nvPr>
        </p:nvGraphicFramePr>
        <p:xfrm>
          <a:off x="179509" y="1340769"/>
          <a:ext cx="8712970" cy="5149601"/>
        </p:xfrm>
        <a:graphic>
          <a:graphicData uri="http://schemas.openxmlformats.org/drawingml/2006/table">
            <a:tbl>
              <a:tblPr firstRow="1" firstCol="1" bandRow="1"/>
              <a:tblGrid>
                <a:gridCol w="369562"/>
                <a:gridCol w="2004303"/>
                <a:gridCol w="1737504"/>
                <a:gridCol w="2657386"/>
                <a:gridCol w="1944215"/>
              </a:tblGrid>
              <a:tr h="713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กรณี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การรายงาน/วิธีการรายงาน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แบบรายงาน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เอกสารอ้างอิง</a:t>
                      </a:r>
                      <a:endParaRPr lang="en-US" sz="18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ไม่พบการป่วยตายผิดปกติหรือไม่มีการทำลายสุกรเพื่อลดความเสี่ยง ต่อโรค </a:t>
                      </a:r>
                      <a:r>
                        <a:rPr lang="en-US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ASF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Zero report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google</a:t>
                      </a:r>
                      <a:r>
                        <a:rPr lang="en-US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form </a:t>
                      </a:r>
                      <a:r>
                        <a:rPr lang="th-TH" sz="1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ภายในเวลา</a:t>
                      </a:r>
                      <a:r>
                        <a:rPr lang="th-TH" sz="1800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๑๖.๐๐ น. ของทุกวัน (นอกเหนือจากข้อ ๒) </a:t>
                      </a:r>
                      <a:r>
                        <a:rPr lang="th-TH" sz="1800" baseline="0" dirty="0" err="1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ตามลิ๊งค์</a:t>
                      </a:r>
                      <a:r>
                        <a:rPr lang="en-US" sz="1800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https://docs.google.com/forms/d/e/1FAIpQLScbaSf9UrdkLOE5MBSXirtim1d1aVYadnXAN57pSiCKU9-TOg/viewform?usp=sf_link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หนังสือกรมปศุสัตว์ ด่วนที่สุด ที่ </a:t>
                      </a:r>
                      <a:r>
                        <a:rPr lang="th-TH" sz="18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กษ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๐๖๑๐.๐๕/ว๘๘๗ </a:t>
                      </a:r>
                      <a:r>
                        <a:rPr lang="th-TH" sz="1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ลง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วันที่ ๑๗ ม.ค. ๖๕ เรื่อง การรายงาน</a:t>
                      </a:r>
                      <a:r>
                        <a:rPr lang="th-TH" sz="1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สถานการณ์     โรค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อหิ</a:t>
                      </a:r>
                      <a:r>
                        <a:rPr lang="th-TH" sz="18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วาต์แอฟ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ริกาในสุกรประจำวัน </a:t>
                      </a:r>
                      <a:r>
                        <a:rPr lang="th-TH" sz="1800" b="1" u="sng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ตาม</a:t>
                      </a:r>
                      <a:r>
                        <a:rPr lang="th-TH" sz="1800" b="1" u="sng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 ๑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พบการป่วยตายผิดปกติหรือมีการทำลายสุกรเพื่อลดความเสี่ยง ต่อโรค </a:t>
                      </a:r>
                      <a:r>
                        <a:rPr lang="en-US" sz="18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ASF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รายงานเพียงครั้งเดียว เฉพาะวันที่พบการป่วยตายผิดปกติหรือมีการทำลายสุกร โดยให้นับยอดสะสมตั้งแต่วันที่ ๑๐ ม.ค. ๖๕ เป็นต้นไป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google</a:t>
                      </a:r>
                      <a:r>
                        <a:rPr lang="en-US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form 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และ ระบบ </a:t>
                      </a:r>
                      <a:r>
                        <a:rPr lang="en-US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E-Smart </a:t>
                      </a:r>
                      <a:r>
                        <a:rPr lang="en-US" sz="1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surveillance</a:t>
                      </a:r>
                      <a:r>
                        <a:rPr lang="th-TH" sz="1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ภายในเวลา ๑๖.๐๐ น. ของทุกวัน (นอกเหนือจากข้อ ๑) </a:t>
                      </a:r>
                      <a:r>
                        <a:rPr lang="th-TH" sz="1800" dirty="0" err="1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ตามลิ๊งค์</a:t>
                      </a:r>
                      <a:r>
                        <a:rPr lang="en-US" sz="1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https://docs.google.com/forms/d/e/1FAIpQLSdq2CJ_IfbH_VHbhVe8G1dNIjc3XweOFt189Wt9dU2Bk7Ul1w/viewform?usp=sf_link</a:t>
                      </a:r>
                      <a:endParaRPr lang="th-TH" sz="1800" dirty="0" smtClean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หนังสือกรมปศุสัตว์ ด่วนที่สุด ที่ </a:t>
                      </a:r>
                      <a:r>
                        <a:rPr lang="th-TH" sz="18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กษ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๐๖๑๐.๐๕/ว๘๘๗ </a:t>
                      </a:r>
                      <a:r>
                        <a:rPr lang="th-TH" sz="1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ลง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วันที่ ๑๗ ม.ค. ๖๕ เรื่อง การรายงาน</a:t>
                      </a:r>
                      <a:r>
                        <a:rPr lang="th-TH" sz="1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สถานการณ์     โรค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อหิ</a:t>
                      </a:r>
                      <a:r>
                        <a:rPr lang="th-TH" sz="18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วาต์แอฟ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ริกาในสุกรประจำวัน </a:t>
                      </a:r>
                      <a:r>
                        <a:rPr lang="th-TH" sz="1800" b="1" u="sng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ตาม</a:t>
                      </a:r>
                      <a:r>
                        <a:rPr lang="th-TH" sz="1800" b="1" u="sng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 ๒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42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prstClr val="black"/>
                </a:solidFill>
                <a:ea typeface="Calibri"/>
                <a:cs typeface="TH SarabunPSK"/>
              </a:rPr>
              <a:t>๑. ระบบการ</a:t>
            </a:r>
            <a:r>
              <a:rPr lang="th-TH" b="1" dirty="0" smtClean="0">
                <a:solidFill>
                  <a:prstClr val="black"/>
                </a:solidFill>
                <a:ea typeface="Calibri"/>
                <a:cs typeface="TH SarabunPSK"/>
              </a:rPr>
              <a:t>รายงาน (๒/๓)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085621"/>
              </p:ext>
            </p:extLst>
          </p:nvPr>
        </p:nvGraphicFramePr>
        <p:xfrm>
          <a:off x="323528" y="1268760"/>
          <a:ext cx="8496944" cy="5286170"/>
        </p:xfrm>
        <a:graphic>
          <a:graphicData uri="http://schemas.openxmlformats.org/drawingml/2006/table">
            <a:tbl>
              <a:tblPr firstRow="1" firstCol="1" bandRow="1"/>
              <a:tblGrid>
                <a:gridCol w="271219"/>
                <a:gridCol w="2043789"/>
                <a:gridCol w="6181936"/>
              </a:tblGrid>
              <a:tr h="659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กรณี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การรายงาน/วิธีการรายงาน/แบบรายงาน/เอกสารอ้างอิง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๓</a:t>
                      </a:r>
                      <a:endParaRPr lang="en-US" sz="24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มีผลการตรวจยืนยันโรค </a:t>
                      </a: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ASF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(จากตัวอย่างที่ไม่ใช่จากสุกรมีชีวิต เช่น ตัวอย่างพื้นผิวในโรงฆ่าสุกร ตัวอย่างพื้นผิวในสถานที่จำหน่ายเนื้อสุกรหรือในเนื้อสุกร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 กรณีพบเชื้อในโรงฆ่า ให้สอบสวนแหล่งที่มาของสุกรย้อนหลัง ๗ วัน 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นับ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จากวันเก็บตัวอย่าง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๒. หากสุกรมาจากจังหวัดในเขตปศุสัตว์เดียวกันให้ปศุสัตว์จังหวัดทำหนังสือแจ้งปศุสัตว์จังหวัดต้นทางให้สอบสวนโรค ได้เลยโดยให้อ้างถึงเลขที่ตัวอย่าง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เดิม</a:t>
                      </a:r>
                      <a:r>
                        <a:rPr lang="th-TH" sz="2400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เมื่อ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ปศุสัตว์จังหวัดต้นทางสอบสวนโรคเสร็จแล้วให้รายงานปศุสัตว์เขต , กรมปศุสัตว์ (</a:t>
                      </a:r>
                      <a:r>
                        <a:rPr lang="th-TH" sz="24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สคบ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.) และกลุ่ม</a:t>
                      </a:r>
                      <a:r>
                        <a:rPr lang="th-TH" sz="24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ไลน์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เฉพาะกิจ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๓. หากสุกรมาจากจังหวัดในเขตปศุสัตว์อื่นๆ ให้ปศุสัตว์จังหวัดทำหนังสือแจ้งปศุสัตว์เขตให้แจ้งปศุสัตว์จังหวัดต้นทางให้สอบสวนโรค โดยให้อ้างถึงเลขที่ตัวอย่าง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เดิม</a:t>
                      </a:r>
                      <a:r>
                        <a:rPr lang="th-TH" sz="2400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เมื่อ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ปศุสัตว์จังหวัดต้นทางสอบสวนโรคเสร็จแล้วให้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รายงาน     ปศุ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สัตว์เขตต้นทาง </a:t>
                      </a: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, 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กรม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ปศุสัตว์ (</a:t>
                      </a:r>
                      <a:r>
                        <a:rPr lang="th-TH" sz="24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สคบ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.), ปศุสัตว์เขตปลายทางและกลุ่ม</a:t>
                      </a:r>
                      <a:r>
                        <a:rPr lang="th-TH" sz="24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ไลน์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เฉพาะกิจของจังหวัดตนเอง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2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prstClr val="black"/>
                </a:solidFill>
                <a:ea typeface="Calibri"/>
                <a:cs typeface="TH SarabunPSK"/>
              </a:rPr>
              <a:t>๑. ระบบการ</a:t>
            </a:r>
            <a:r>
              <a:rPr lang="th-TH" b="1" dirty="0" smtClean="0">
                <a:solidFill>
                  <a:prstClr val="black"/>
                </a:solidFill>
                <a:ea typeface="Calibri"/>
                <a:cs typeface="TH SarabunPSK"/>
              </a:rPr>
              <a:t>รายงาน (๓/๓)</a:t>
            </a:r>
            <a:endParaRPr lang="th-TH" dirty="0"/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073775"/>
              </p:ext>
            </p:extLst>
          </p:nvPr>
        </p:nvGraphicFramePr>
        <p:xfrm>
          <a:off x="107504" y="1556792"/>
          <a:ext cx="8784977" cy="4654290"/>
        </p:xfrm>
        <a:graphic>
          <a:graphicData uri="http://schemas.openxmlformats.org/drawingml/2006/table">
            <a:tbl>
              <a:tblPr firstRow="1" firstCol="1" bandRow="1"/>
              <a:tblGrid>
                <a:gridCol w="280412"/>
                <a:gridCol w="2113071"/>
                <a:gridCol w="6391494"/>
              </a:tblGrid>
              <a:tr h="448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กรณี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การรายงาน/วิธีการรายงาน/แบบรายงาน/เอกสารอ้างอิง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3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๔</a:t>
                      </a:r>
                      <a:endParaRPr lang="en-US" sz="24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มีผลการตรวจยืนยันโรค </a:t>
                      </a: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ASF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ในสถานที่จำหน่ายเนื้อสุกร สถานที่จัดเก็บเนื้อสุกร หรือในเนื้อสุกร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 สอบสวนแหล่งที่มา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๒. หากสุกรมาจากจังหวัดในเขตปศุสัตว์เดียวกันให้ปศุสัตว์จังหวัดทำหนังสือแจ้งปศุสัตว์จังหวัดต้นทางให้สอบสวนโรค ได้เลยโดยให้อ้างถึงเลขที่ตัวอย่างเดิม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เมื่อปศุสัตว์จังหวัดต้นทางสอบสวนโรคเสร็จแล้วให้รายงานปศุสัตว์เขต </a:t>
                      </a: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, 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กรม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ปศุสัตว์ (</a:t>
                      </a:r>
                      <a:r>
                        <a:rPr lang="th-TH" sz="24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สคบ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.) และกลุ่ม</a:t>
                      </a:r>
                      <a:r>
                        <a:rPr lang="th-TH" sz="24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ไลน์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เฉพาะกิจ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๓. หากสุกรมาจากจังหวัดในเขตปศุสัตว์อื่นๆ ให้ปศุสัตว์จังหวัดทำหนังสือ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แจ้ง    ปศุ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สัตว์เขตให้แจ้งปศุสัตว์จังหวัดต้นทางให้สอบสวนโรค โดยให้อ้างถึงเลขที่ตัวอย่าง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เดิม</a:t>
                      </a:r>
                      <a:r>
                        <a:rPr lang="th-TH" sz="2400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เมื่อ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ปศุสัตว์จังหวัดต้นทางสอบสวนโรคเสร็จแล้วให้รายงานปศุสัตว์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เขตต้น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ทาง </a:t>
                      </a: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, 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กรม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ปศุสัตว์ (</a:t>
                      </a:r>
                      <a:r>
                        <a:rPr lang="th-TH" sz="24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สคบ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.)</a:t>
                      </a:r>
                      <a:r>
                        <a:rPr lang="en-US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, 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ปศุสัตว์เขตปลายทางและกลุ่ม</a:t>
                      </a:r>
                      <a:r>
                        <a:rPr lang="th-TH" sz="24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ไลน์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เฉพาะกิจของจังหวัดตนเอง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46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4" y="260648"/>
            <a:ext cx="81153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49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3600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๒. </a:t>
            </a:r>
            <a:r>
              <a:rPr lang="th-TH" sz="3600" b="1" dirty="0">
                <a:latin typeface="TH SarabunPSK" pitchFamily="34" charset="-34"/>
                <a:ea typeface="Calibri"/>
                <a:cs typeface="TH SarabunPSK" pitchFamily="34" charset="-34"/>
              </a:rPr>
              <a:t>การดำเนินงาน</a:t>
            </a:r>
            <a:r>
              <a:rPr lang="th-TH" sz="3600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กรณียืนยันพบเชื้ออหิ</a:t>
            </a:r>
            <a:r>
              <a:rPr lang="th-TH" sz="3600" b="1" dirty="0" err="1">
                <a:latin typeface="TH SarabunPSK" pitchFamily="34" charset="-34"/>
                <a:ea typeface="Calibri"/>
                <a:cs typeface="TH SarabunPSK" pitchFamily="34" charset="-34"/>
              </a:rPr>
              <a:t>วาต์แอฟ</a:t>
            </a:r>
            <a:r>
              <a:rPr lang="th-TH" sz="3600" b="1" dirty="0">
                <a:latin typeface="TH SarabunPSK" pitchFamily="34" charset="-34"/>
                <a:ea typeface="Calibri"/>
                <a:cs typeface="TH SarabunPSK" pitchFamily="34" charset="-34"/>
              </a:rPr>
              <a:t>ริกาใน</a:t>
            </a:r>
            <a:r>
              <a:rPr lang="th-TH" sz="3600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สุกร       จากห้องปฏิบัติการ</a:t>
            </a:r>
            <a:r>
              <a:rPr lang="th-TH" sz="3600" b="1" dirty="0">
                <a:latin typeface="TH SarabunPSK" pitchFamily="34" charset="-34"/>
                <a:ea typeface="Calibri"/>
                <a:cs typeface="TH SarabunPSK" pitchFamily="34" charset="-34"/>
              </a:rPr>
              <a:t>ของ</a:t>
            </a:r>
            <a:r>
              <a:rPr lang="th-TH" sz="3600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กรมปศุสัตว์ </a:t>
            </a:r>
            <a:r>
              <a:rPr lang="th-TH" sz="3600" b="1" dirty="0">
                <a:latin typeface="TH SarabunPSK" pitchFamily="34" charset="-34"/>
                <a:ea typeface="Calibri"/>
                <a:cs typeface="TH SarabunPSK" pitchFamily="34" charset="-34"/>
              </a:rPr>
              <a:t>ให้ดำเนินการ ดังนี้</a:t>
            </a:r>
            <a:endParaRPr lang="en-US" sz="3600" b="1" dirty="0"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699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๒.๑ สั่งกักสุกร ในฟาร์มทุกฟาร์ม ที่อยู่ในรัศมี ๕ กิโลเมตร รอบจุดเกิดโรค</a:t>
            </a:r>
            <a:endParaRPr lang="en-US" dirty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๒.๒ </a:t>
            </a: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หากจะเคลื่อนย้าย </a:t>
            </a:r>
            <a:endParaRPr lang="th-TH" dirty="0" smtClean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๒.๒.๑ </a:t>
            </a: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ฟาร์มสุกร ที่อยู่ในรัศมี ๑ กิโลเมตร จะต้องมีคะแนนประเมินความเสี่ยง ไม่น้อยกว่า ๘๐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คะแนน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๒.๒.๒ </a:t>
            </a: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ฟาร์มสุกร ที่อยู่ในรัศมีมกกว่า ๑ กิโลเมตร จะต้องมีคะแนนประเมินความเสี่ยง ไม่น้อยกว่า ๖๐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คะแนน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๒.๒.๓ </a:t>
            </a: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โดยผลการประเมินความเสี่ยง มีอายุ ๑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สัปดาห์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๒.๒.๔ </a:t>
            </a:r>
            <a:r>
              <a:rPr lang="th-TH" dirty="0">
                <a:latin typeface="TH SarabunPSK" pitchFamily="34" charset="-34"/>
                <a:ea typeface="Calibri"/>
                <a:cs typeface="TH SarabunPSK" pitchFamily="34" charset="-34"/>
              </a:rPr>
              <a:t>พร้อมทั้งดำเนินการ ดังนี้</a:t>
            </a:r>
            <a:endParaRPr lang="en-US" dirty="0"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419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การดำเนินงาน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กรณียืนยันพบ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เชื้ออหิ</a:t>
            </a:r>
            <a:r>
              <a:rPr lang="th-TH" sz="3200" b="1" dirty="0" err="1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วาต์แอฟ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ริกาใน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สุกร (ต่อ)</a:t>
            </a:r>
            <a:endParaRPr lang="th-TH" b="1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063975"/>
              </p:ext>
            </p:extLst>
          </p:nvPr>
        </p:nvGraphicFramePr>
        <p:xfrm>
          <a:off x="179512" y="1052736"/>
          <a:ext cx="8784975" cy="5223902"/>
        </p:xfrm>
        <a:graphic>
          <a:graphicData uri="http://schemas.openxmlformats.org/drawingml/2006/table">
            <a:tbl>
              <a:tblPr firstRow="1" firstCol="1" bandRow="1"/>
              <a:tblGrid>
                <a:gridCol w="650177"/>
                <a:gridCol w="2417246"/>
                <a:gridCol w="2424850"/>
                <a:gridCol w="3292702"/>
              </a:tblGrid>
              <a:tr h="260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สถานประกอบการ</a:t>
                      </a:r>
                      <a:r>
                        <a:rPr lang="en-US" sz="16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/</a:t>
                      </a:r>
                      <a:r>
                        <a:rPr lang="th-TH" sz="16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ตัวอย่าง</a:t>
                      </a:r>
                      <a:endParaRPr lang="en-US" sz="16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การดำเนินการ</a:t>
                      </a:r>
                      <a:endParaRPr lang="en-US" sz="16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เอกสารอ้างอิง</a:t>
                      </a:r>
                      <a:endParaRPr lang="en-US" sz="16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ฟาร์มสุกร</a:t>
                      </a:r>
                      <a:endParaRPr lang="en-US" sz="16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๑.๑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ฟาร์มรายย่อย (ไม่เกิน ๕๐ ตัว) – รายเล็ก (ไม่เกิน ๕๐๐ ตัว)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 ทำลายสุกร ชดใช้ ไม่น้อยกว่า ๗๕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%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๒. ทำลายสิ่งของ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 พระราชบัญญัติ โรคระบาดสัตว์ พ.ศ. ๒๕๕๘ มาตรา ๑๓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(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๔) 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ทําลาย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สัตว์ที่เป็นโรคระบาดหรือมีเหตุอันควรสงสัยว่าเป็นโรคระบาด หรือสัตว์หรือซากสัตว์ ที่เป็นพาหะของโรคระบาด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๒. กฎกระทรวง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กําหนดค่า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ชดใช้ราคา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สัตว์ที่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ถูก</a:t>
                      </a:r>
                      <a:r>
                        <a:rPr lang="th-TH" sz="1600" dirty="0" err="1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ทําลาย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อัน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เนื่องจากเป็นโรคระบาด หรือมีเหตุอันควรสงสัยว่าเป็นโรคระบาด หรือสัตว์หรือซากสัตว์ที่เป็นพาหะของโรคระบาด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พ.ศ. ๒๕๖๐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๓. ประกาศกรมปศุสัตว์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เรื่อง กำหนดหลักเกณฑ์ และวิธีการทำลายสัตว์ที่เป็นโรคระบาด หรือมีเหตุอันควรสงสัยว่าเป็นโรคระบาด หรือสัตว์ หรือซาก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สัตว์ที่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เป็นพาหะของโรคระบาด พ.ศ. ๒๕๖๓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ประกาศ ณ วันที่ ๓๐ เมษายน พ.ศ. ๒๕๖๓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๔. ประกาศกรมปศุสัตว์ เรื่อง 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กําหนด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 และวิธีการ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ทําลาย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สิ่งของใด ๆ 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มีเชื้อโรคระบาด หรือมีเหตุอันควร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สงสัยว่า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มีเชื้อโรคระบาด พ.ศ. ๒๕๕๘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17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การ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ดำเนินงานกรณียืนยันพบเชื้ออหิ</a:t>
            </a:r>
            <a:r>
              <a:rPr lang="th-TH" sz="3200" b="1" dirty="0" err="1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วาต์แอฟ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ริกาในสุกร (ต่อ)</a:t>
            </a:r>
            <a:endParaRPr lang="th-TH" sz="2800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434159"/>
              </p:ext>
            </p:extLst>
          </p:nvPr>
        </p:nvGraphicFramePr>
        <p:xfrm>
          <a:off x="395538" y="1124744"/>
          <a:ext cx="8352925" cy="5062128"/>
        </p:xfrm>
        <a:graphic>
          <a:graphicData uri="http://schemas.openxmlformats.org/drawingml/2006/table">
            <a:tbl>
              <a:tblPr firstRow="1" firstCol="1" bandRow="1"/>
              <a:tblGrid>
                <a:gridCol w="618200"/>
                <a:gridCol w="2298365"/>
                <a:gridCol w="2305595"/>
                <a:gridCol w="3130765"/>
              </a:tblGrid>
              <a:tr h="193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</a:t>
                      </a:r>
                      <a:endParaRPr lang="en-US" sz="1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สถานประกอบการ</a:t>
                      </a:r>
                      <a:r>
                        <a:rPr lang="en-US" sz="14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/</a:t>
                      </a:r>
                      <a:r>
                        <a:rPr lang="th-TH" sz="14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ตัวอย่าง</a:t>
                      </a:r>
                      <a:endParaRPr lang="en-US" sz="14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การดำเนินการ</a:t>
                      </a:r>
                      <a:endParaRPr lang="en-US" sz="14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เอกสารอ้างอิง</a:t>
                      </a:r>
                      <a:endParaRPr lang="en-US" sz="14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๑.๒</a:t>
                      </a:r>
                      <a:endParaRPr lang="en-US" sz="1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ฟาร์มรายกลาง (ไม่เกิน ๕,๐๐๐ ตัว) – รายใหญ่ (๕,๐๐๐ ตัวขึ้นไป)</a:t>
                      </a:r>
                      <a:endParaRPr lang="en-US" sz="1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 พิจารณาทำลายสุกรที่แสดงอาการป่วยหรือมีอาการตามนิยามเป็นลำดับแรก</a:t>
                      </a:r>
                      <a:endParaRPr lang="en-US" sz="14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 ประกาศกรมปศุสัตว์ เรื่อง กำหนดจำนวน และลักษณะการป่วยหรือตายของสุกร หรือหมูป่า เพื่อการป้องกันและควบคุม         โรคอหิวาต์แอฟริกาในสุกร  พ.ศ. ๒๕๖๔    ลงวันที่ ๑๑ มกราคม ๒๕๖๔</a:t>
                      </a:r>
                      <a:endParaRPr lang="en-US" sz="14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๑.๒.๑</a:t>
                      </a:r>
                      <a:endParaRPr lang="en-US" sz="1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สุกรหย่านม สุกรรุ่นและสุกรขุน</a:t>
                      </a:r>
                      <a:endParaRPr lang="en-US" sz="1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 เก็บตัวอย่างเลือดหรือน้ำลายในสุกรที่แสดงอาการผิดปกติหรือมีอาการตามนิยาม </a:t>
                      </a:r>
                      <a:r>
                        <a:rPr lang="th-TH" sz="1400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</a:t>
                      </a:r>
                      <a:r>
                        <a:rPr lang="th-TH" sz="1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ทุกโรงเรือนๆละ ๑๕ ตัว </a:t>
                      </a:r>
                      <a:r>
                        <a:rPr lang="th-TH" sz="1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พร้อมทั้งเก็บตัวอย่างพื้นผิวโรงเรือน ใน ๓ บริเวณๆละ </a:t>
                      </a:r>
                      <a:r>
                        <a:rPr lang="th-TH" sz="1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๕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ตำแหน่งๆละ ๑ ตารางฟุต</a:t>
                      </a:r>
                      <a:endParaRPr lang="en-US" sz="1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๒. หากผลตรวจเป็นบวก  </a:t>
                      </a:r>
                      <a:r>
                        <a:rPr lang="th-TH" sz="1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ใน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โรงเรือนใดให้เก็บตัวอย่างพื้นผิวซ้ำอีกครั้งในทุกคอกย่อยๆ</a:t>
                      </a:r>
                      <a:r>
                        <a:rPr lang="th-TH" sz="1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ละ    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๑๕ ตำแหน่งๆละ ๑ ตารางฟุต ในโรงเรือน</a:t>
                      </a:r>
                      <a:r>
                        <a:rPr lang="th-TH" sz="1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นั้น     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หากคอกย่อยใดให้ผลบวกให้ทำลายเฉพาะ</a:t>
                      </a:r>
                      <a:r>
                        <a:rPr lang="th-TH" sz="1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สุกร     ใน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คอกย่อยนั้น</a:t>
                      </a:r>
                      <a:endParaRPr lang="en-US" sz="1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๑.๒.๒</a:t>
                      </a:r>
                      <a:endParaRPr lang="en-US" sz="1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สุกรพันธุ์ ที่เลี้ยงแบบกรงตับและมีระบบการให้อาหาร และน้ำแบบราง </a:t>
                      </a:r>
                      <a:endParaRPr lang="en-US" sz="14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๑. ให้เก็บตัวอย่างเลือด </a:t>
                      </a:r>
                      <a:r>
                        <a:rPr lang="th-TH" sz="1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หรือน้ำลาย</a:t>
                      </a:r>
                      <a:r>
                        <a:rPr lang="th-TH" sz="1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ทุกๆ     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๑๐ </a:t>
                      </a:r>
                      <a:r>
                        <a:rPr lang="th-TH" sz="14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ตัว </a:t>
                      </a: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เก็บตัวอย่าง ๕ ตัว </a:t>
                      </a:r>
                      <a:endParaRPr lang="en-US" sz="1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๒. หากพบผลการตรวจเป็นบวกให้ทำลายสุกรชุดนั้นทันที (ทั้ง ๑๐ ตัว)</a:t>
                      </a:r>
                      <a:endParaRPr lang="en-US" sz="1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89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011144" cy="65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004753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1654</Words>
  <Application>Microsoft Office PowerPoint</Application>
  <PresentationFormat>นำเสนอทางหน้าจอ (4:3)</PresentationFormat>
  <Paragraphs>133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ชุดรูปแบบของ Office</vt:lpstr>
      <vt:lpstr>  สรุปแนวทางการดำเนินงาน กรณีมีรายงานผลการตรวจทางห้องปฏิบัติการของกรมปศุสัตว์ยืนยันตรวจพบเชื้ออหิวาต์แอฟริกาในสุกร  ตามหนังสือกรมปศุสัตว์ ที่ กษ ๐๖๑๐.๐๕/ว๓๖๑๑ ลงวันที่ ๒๑ กุมภาพันธ์ ๒๕๖๕</vt:lpstr>
      <vt:lpstr> ๑. การรายงานโรค (๑/๓)</vt:lpstr>
      <vt:lpstr>๑. ระบบการรายงาน (๒/๓)</vt:lpstr>
      <vt:lpstr>๑. ระบบการรายงาน (๓/๓)</vt:lpstr>
      <vt:lpstr>งานนำเสนอ PowerPoint</vt:lpstr>
      <vt:lpstr>๒. การดำเนินงานกรณียืนยันพบเชื้ออหิวาต์แอฟริกาในสุกร       จากห้องปฏิบัติการของกรมปศุสัตว์ ให้ดำเนินการ ดังนี้</vt:lpstr>
      <vt:lpstr>การดำเนินงานกรณียืนยันพบเชื้ออหิวาต์แอฟริกาในสุกร (ต่อ)</vt:lpstr>
      <vt:lpstr>การดำเนินงานกรณียืนยันพบเชื้ออหิวาต์แอฟริกาในสุกร (ต่อ)</vt:lpstr>
      <vt:lpstr>งานนำเสนอ PowerPoint</vt:lpstr>
      <vt:lpstr>การดำเนินงานกรณียืนยันพบเชื้ออหิวาต์แอฟริกาในสุกร (ต่อ)</vt:lpstr>
      <vt:lpstr>การดำเนินงานกรณียืนยันพบเชื้ออหิวาต์แอฟริกาในสุกร (ต่อ)</vt:lpstr>
      <vt:lpstr>การดำเนินงานกรณียืนยันพบเชื้ออหิวาต์แอฟริกาในสุกร (ต่อ)</vt:lpstr>
      <vt:lpstr>๓. การประกาศเขตโรคระบาดหรือโรคระบาดชั่วคราว</vt:lpstr>
      <vt:lpstr>ขอบคุณครับ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สรุปแนวทางการดำเนินงาน กรณีมีรายงานผลการตรวจทางห้องปฏิบัติการของกรมปศุสัตว์ยืนยันตรวจพบเชื้ออหิวาต์แอฟริกาในสุกร  ตามหนังสือกรมปศุสัตว์ ที่ กษ ๐๖๑๐.๐๕/ว๓๖๑๑ ลงวันที่ ๒๓ กุมภาพันธ์ ๒๕๖๕</dc:title>
  <dc:creator>AdminJumlong</dc:creator>
  <cp:lastModifiedBy>BOSSLONG</cp:lastModifiedBy>
  <cp:revision>13</cp:revision>
  <dcterms:created xsi:type="dcterms:W3CDTF">2022-02-24T10:53:05Z</dcterms:created>
  <dcterms:modified xsi:type="dcterms:W3CDTF">2022-02-25T01:15:08Z</dcterms:modified>
</cp:coreProperties>
</file>