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57" r:id="rId5"/>
    <p:sldId id="258" r:id="rId6"/>
    <p:sldId id="259" r:id="rId7"/>
    <p:sldId id="264" r:id="rId8"/>
    <p:sldId id="263" r:id="rId9"/>
    <p:sldId id="262" r:id="rId10"/>
    <p:sldId id="261" r:id="rId11"/>
    <p:sldId id="260" r:id="rId12"/>
    <p:sldId id="265" r:id="rId13"/>
    <p:sldId id="268" r:id="rId14"/>
    <p:sldId id="267" r:id="rId15"/>
    <p:sldId id="266" r:id="rId16"/>
    <p:sldId id="269" r:id="rId17"/>
    <p:sldId id="272" r:id="rId18"/>
    <p:sldId id="271" r:id="rId19"/>
    <p:sldId id="270" r:id="rId20"/>
    <p:sldId id="276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25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เขต!$C$18</c:f>
              <c:strCache>
                <c:ptCount val="1"/>
                <c:pt idx="0">
                  <c:v>เลี้ยง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เขต!$B$19:$B$22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เขต!$C$19:$C$22</c:f>
              <c:numCache>
                <c:formatCode>#,##0</c:formatCode>
                <c:ptCount val="4"/>
                <c:pt idx="0">
                  <c:v>188062</c:v>
                </c:pt>
                <c:pt idx="1">
                  <c:v>257762</c:v>
                </c:pt>
                <c:pt idx="2">
                  <c:v>231699</c:v>
                </c:pt>
                <c:pt idx="3">
                  <c:v>232156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เขต!$D$18</c:f>
              <c:strCache>
                <c:ptCount val="1"/>
                <c:pt idx="0">
                  <c:v>เข้าโรงฆ่า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เขต!$B$19:$B$22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เขต!$D$19:$D$22</c:f>
              <c:numCache>
                <c:formatCode>#,##0</c:formatCode>
                <c:ptCount val="4"/>
                <c:pt idx="0">
                  <c:v>620620</c:v>
                </c:pt>
                <c:pt idx="1">
                  <c:v>610417</c:v>
                </c:pt>
                <c:pt idx="2">
                  <c:v>584293</c:v>
                </c:pt>
                <c:pt idx="3">
                  <c:v>382706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เขต!$E$18</c:f>
              <c:strCache>
                <c:ptCount val="1"/>
                <c:pt idx="0">
                  <c:v>รวม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เขต!$B$19:$B$22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เขต!$E$19:$E$22</c:f>
              <c:numCache>
                <c:formatCode>#,##0</c:formatCode>
                <c:ptCount val="4"/>
                <c:pt idx="0">
                  <c:v>808682</c:v>
                </c:pt>
                <c:pt idx="1">
                  <c:v>868179</c:v>
                </c:pt>
                <c:pt idx="2">
                  <c:v>815992</c:v>
                </c:pt>
                <c:pt idx="3">
                  <c:v>614862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04544"/>
        <c:axId val="111673344"/>
      </c:lineChart>
      <c:catAx>
        <c:axId val="111404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11673344"/>
        <c:crosses val="autoZero"/>
        <c:auto val="1"/>
        <c:lblAlgn val="ctr"/>
        <c:lblOffset val="100"/>
        <c:noMultiLvlLbl val="0"/>
      </c:catAx>
      <c:valAx>
        <c:axId val="11167334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114045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สุพรรณ!$C$16</c:f>
              <c:strCache>
                <c:ptCount val="1"/>
                <c:pt idx="0">
                  <c:v>เลี้ยง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สุพรรณ!$B$17:$B$20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สุพรรณ!$C$17:$C$20</c:f>
              <c:numCache>
                <c:formatCode>#,##0</c:formatCode>
                <c:ptCount val="4"/>
                <c:pt idx="0">
                  <c:v>55221</c:v>
                </c:pt>
                <c:pt idx="1">
                  <c:v>67754</c:v>
                </c:pt>
                <c:pt idx="2">
                  <c:v>54012</c:v>
                </c:pt>
                <c:pt idx="3">
                  <c:v>49663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สุพรรณ!$D$16</c:f>
              <c:strCache>
                <c:ptCount val="1"/>
                <c:pt idx="0">
                  <c:v>เข้าโรงฆ่า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สุพรรณ!$B$17:$B$20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สุพรรณ!$D$17:$D$20</c:f>
              <c:numCache>
                <c:formatCode>#,##0</c:formatCode>
                <c:ptCount val="4"/>
                <c:pt idx="0" formatCode="General">
                  <c:v>6080</c:v>
                </c:pt>
                <c:pt idx="1">
                  <c:v>6555</c:v>
                </c:pt>
                <c:pt idx="2">
                  <c:v>8385</c:v>
                </c:pt>
                <c:pt idx="3">
                  <c:v>7214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สุพรรณ!$E$16</c:f>
              <c:strCache>
                <c:ptCount val="1"/>
                <c:pt idx="0">
                  <c:v>รวม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สุพรรณ!$B$17:$B$20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สุพรรณ!$E$17:$E$20</c:f>
              <c:numCache>
                <c:formatCode>#,##0</c:formatCode>
                <c:ptCount val="4"/>
                <c:pt idx="0">
                  <c:v>61301</c:v>
                </c:pt>
                <c:pt idx="1">
                  <c:v>74309</c:v>
                </c:pt>
                <c:pt idx="2">
                  <c:v>62397</c:v>
                </c:pt>
                <c:pt idx="3">
                  <c:v>56877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53376"/>
        <c:axId val="41991552"/>
      </c:lineChart>
      <c:catAx>
        <c:axId val="40053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41991552"/>
        <c:crosses val="autoZero"/>
        <c:auto val="1"/>
        <c:lblAlgn val="ctr"/>
        <c:lblOffset val="100"/>
        <c:noMultiLvlLbl val="0"/>
      </c:catAx>
      <c:valAx>
        <c:axId val="4199155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400533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สุพรรณ!$C$3</c:f>
              <c:strCache>
                <c:ptCount val="1"/>
                <c:pt idx="0">
                  <c:v>เลี้ยง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สุพรรณ!$B$4:$B$7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สุพรรณ!$C$4:$C$7</c:f>
              <c:numCache>
                <c:formatCode>#,##0</c:formatCode>
                <c:ptCount val="4"/>
                <c:pt idx="0">
                  <c:v>10035</c:v>
                </c:pt>
                <c:pt idx="1">
                  <c:v>85574</c:v>
                </c:pt>
                <c:pt idx="2">
                  <c:v>14628</c:v>
                </c:pt>
                <c:pt idx="3">
                  <c:v>18942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สุพรรณ!$D$3</c:f>
              <c:strCache>
                <c:ptCount val="1"/>
                <c:pt idx="0">
                  <c:v>เข้าโรงฆ่า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สุพรรณ!$B$4:$B$7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สุพรรณ!$D$4:$D$7</c:f>
              <c:numCache>
                <c:formatCode>#,##0</c:formatCode>
                <c:ptCount val="4"/>
                <c:pt idx="0">
                  <c:v>56961</c:v>
                </c:pt>
                <c:pt idx="1">
                  <c:v>67595</c:v>
                </c:pt>
                <c:pt idx="2">
                  <c:v>69468</c:v>
                </c:pt>
                <c:pt idx="3">
                  <c:v>46335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สุพรรณ!$E$3</c:f>
              <c:strCache>
                <c:ptCount val="1"/>
                <c:pt idx="0">
                  <c:v>รวม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สุพรรณ!$B$4:$B$7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สุพรรณ!$E$4:$E$7</c:f>
              <c:numCache>
                <c:formatCode>#,##0</c:formatCode>
                <c:ptCount val="4"/>
                <c:pt idx="0">
                  <c:v>66996</c:v>
                </c:pt>
                <c:pt idx="1">
                  <c:v>153169</c:v>
                </c:pt>
                <c:pt idx="2">
                  <c:v>84096</c:v>
                </c:pt>
                <c:pt idx="3">
                  <c:v>65277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424576"/>
        <c:axId val="84426112"/>
      </c:lineChart>
      <c:catAx>
        <c:axId val="84424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84426112"/>
        <c:crosses val="autoZero"/>
        <c:auto val="1"/>
        <c:lblAlgn val="ctr"/>
        <c:lblOffset val="100"/>
        <c:noMultiLvlLbl val="0"/>
      </c:catAx>
      <c:valAx>
        <c:axId val="8442611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84424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สุพรรณ!$C$36</c:f>
              <c:strCache>
                <c:ptCount val="1"/>
                <c:pt idx="0">
                  <c:v>เข้า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0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สุพรรณ!$D$35:$G$35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สุพรรณ!$D$36:$G$36</c:f>
              <c:numCache>
                <c:formatCode>#,##0.00</c:formatCode>
                <c:ptCount val="4"/>
                <c:pt idx="0">
                  <c:v>1691.34</c:v>
                </c:pt>
                <c:pt idx="1">
                  <c:v>1709.22</c:v>
                </c:pt>
                <c:pt idx="2">
                  <c:v>1777.61</c:v>
                </c:pt>
                <c:pt idx="3">
                  <c:v>1303.29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สุพรรณ!$C$37</c:f>
              <c:strCache>
                <c:ptCount val="1"/>
                <c:pt idx="0">
                  <c:v>ออก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0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สุพรรณ!$D$35:$G$35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สุพรรณ!$D$37:$G$37</c:f>
              <c:numCache>
                <c:formatCode>General</c:formatCode>
                <c:ptCount val="4"/>
                <c:pt idx="0">
                  <c:v>489.58</c:v>
                </c:pt>
                <c:pt idx="1">
                  <c:v>561.04</c:v>
                </c:pt>
                <c:pt idx="2">
                  <c:v>592.04</c:v>
                </c:pt>
                <c:pt idx="3">
                  <c:v>506.73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12448"/>
        <c:axId val="42503168"/>
      </c:lineChart>
      <c:catAx>
        <c:axId val="42312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42503168"/>
        <c:crosses val="autoZero"/>
        <c:auto val="1"/>
        <c:lblAlgn val="ctr"/>
        <c:lblOffset val="100"/>
        <c:noMultiLvlLbl val="0"/>
      </c:catAx>
      <c:valAx>
        <c:axId val="42503168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423124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นครปฐม!$C$17</c:f>
              <c:strCache>
                <c:ptCount val="1"/>
                <c:pt idx="0">
                  <c:v>เลี้ยง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6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นครปฐม!$B$18:$B$21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นครปฐม!$C$18:$C$21</c:f>
              <c:numCache>
                <c:formatCode>#,##0</c:formatCode>
                <c:ptCount val="4"/>
                <c:pt idx="0">
                  <c:v>9031</c:v>
                </c:pt>
                <c:pt idx="1">
                  <c:v>9828</c:v>
                </c:pt>
                <c:pt idx="2">
                  <c:v>6477</c:v>
                </c:pt>
                <c:pt idx="3">
                  <c:v>5985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นครปฐม!$D$17</c:f>
              <c:strCache>
                <c:ptCount val="1"/>
                <c:pt idx="0">
                  <c:v>เข้าโรงฆ่า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6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นครปฐม!$B$18:$B$21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นครปฐม!$D$18:$D$21</c:f>
              <c:numCache>
                <c:formatCode>#,##0</c:formatCode>
                <c:ptCount val="4"/>
                <c:pt idx="0" formatCode="General">
                  <c:v>480290</c:v>
                </c:pt>
                <c:pt idx="1">
                  <c:v>484720</c:v>
                </c:pt>
                <c:pt idx="2">
                  <c:v>451040</c:v>
                </c:pt>
                <c:pt idx="3">
                  <c:v>276111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นครปฐม!$E$17</c:f>
              <c:strCache>
                <c:ptCount val="1"/>
                <c:pt idx="0">
                  <c:v>รวม</c:v>
                </c:pt>
              </c:strCache>
            </c:strRef>
          </c:tx>
          <c:marker>
            <c:symbol val="none"/>
          </c:marker>
          <c:cat>
            <c:strRef>
              <c:f>นครปฐม!$B$18:$B$21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นครปฐม!$E$18:$E$21</c:f>
              <c:numCache>
                <c:formatCode>#,##0</c:formatCode>
                <c:ptCount val="4"/>
                <c:pt idx="0">
                  <c:v>489321</c:v>
                </c:pt>
                <c:pt idx="1">
                  <c:v>494548</c:v>
                </c:pt>
                <c:pt idx="2">
                  <c:v>457517</c:v>
                </c:pt>
                <c:pt idx="3">
                  <c:v>282096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37664"/>
        <c:axId val="53939200"/>
      </c:lineChart>
      <c:catAx>
        <c:axId val="53937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53939200"/>
        <c:crosses val="autoZero"/>
        <c:auto val="1"/>
        <c:lblAlgn val="ctr"/>
        <c:lblOffset val="100"/>
        <c:noMultiLvlLbl val="0"/>
      </c:catAx>
      <c:valAx>
        <c:axId val="5393920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539376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นครปฐม!$C$3</c:f>
              <c:strCache>
                <c:ptCount val="1"/>
                <c:pt idx="0">
                  <c:v>เลี้ยง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6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นครปฐม!$B$4:$B$7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นครปฐม!$C$4:$C$7</c:f>
              <c:numCache>
                <c:formatCode>#,##0</c:formatCode>
                <c:ptCount val="4"/>
                <c:pt idx="0">
                  <c:v>4095</c:v>
                </c:pt>
                <c:pt idx="1">
                  <c:v>3967</c:v>
                </c:pt>
                <c:pt idx="2">
                  <c:v>5490</c:v>
                </c:pt>
                <c:pt idx="3">
                  <c:v>5770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นครปฐม!$D$3</c:f>
              <c:strCache>
                <c:ptCount val="1"/>
                <c:pt idx="0">
                  <c:v>เข้าโรงฆ่า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6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นครปฐม!$B$4:$B$7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นครปฐม!$D$4:$D$7</c:f>
              <c:numCache>
                <c:formatCode>#,##0</c:formatCode>
                <c:ptCount val="4"/>
                <c:pt idx="0">
                  <c:v>36972</c:v>
                </c:pt>
                <c:pt idx="1">
                  <c:v>34030</c:v>
                </c:pt>
                <c:pt idx="2">
                  <c:v>32288</c:v>
                </c:pt>
                <c:pt idx="3">
                  <c:v>27288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นครปฐม!$E$3</c:f>
              <c:strCache>
                <c:ptCount val="1"/>
                <c:pt idx="0">
                  <c:v>รวม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6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นครปฐม!$B$4:$B$7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นครปฐม!$E$4:$E$7</c:f>
              <c:numCache>
                <c:formatCode>#,##0</c:formatCode>
                <c:ptCount val="4"/>
                <c:pt idx="0">
                  <c:v>41067</c:v>
                </c:pt>
                <c:pt idx="1">
                  <c:v>37997</c:v>
                </c:pt>
                <c:pt idx="2">
                  <c:v>37778</c:v>
                </c:pt>
                <c:pt idx="3">
                  <c:v>33058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31328"/>
        <c:axId val="106854272"/>
      </c:lineChart>
      <c:catAx>
        <c:axId val="85331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06854272"/>
        <c:crosses val="autoZero"/>
        <c:auto val="1"/>
        <c:lblAlgn val="ctr"/>
        <c:lblOffset val="100"/>
        <c:noMultiLvlLbl val="0"/>
      </c:catAx>
      <c:valAx>
        <c:axId val="10685427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85331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นครปฐม!$C$41</c:f>
              <c:strCache>
                <c:ptCount val="1"/>
                <c:pt idx="0">
                  <c:v>เข้า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นครปฐม!$D$40:$G$40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นครปฐม!$D$41:$G$41</c:f>
              <c:numCache>
                <c:formatCode>#,##0</c:formatCode>
                <c:ptCount val="4"/>
                <c:pt idx="0" formatCode="#,##0.00">
                  <c:v>9151.49</c:v>
                </c:pt>
                <c:pt idx="1">
                  <c:v>9139</c:v>
                </c:pt>
                <c:pt idx="2" formatCode="#,##0.00">
                  <c:v>9934.09</c:v>
                </c:pt>
                <c:pt idx="3" formatCode="#,##0.00">
                  <c:v>9564.15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นครปฐม!$C$42</c:f>
              <c:strCache>
                <c:ptCount val="1"/>
                <c:pt idx="0">
                  <c:v>ออก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นครปฐม!$D$40:$G$40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นครปฐม!$D$42:$G$42</c:f>
              <c:numCache>
                <c:formatCode>#,##0.00</c:formatCode>
                <c:ptCount val="4"/>
                <c:pt idx="0">
                  <c:v>45839.35</c:v>
                </c:pt>
                <c:pt idx="1">
                  <c:v>45229.27</c:v>
                </c:pt>
                <c:pt idx="2">
                  <c:v>47947.43</c:v>
                </c:pt>
                <c:pt idx="3">
                  <c:v>39655.57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88768"/>
        <c:axId val="43490304"/>
      </c:lineChart>
      <c:catAx>
        <c:axId val="43488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43490304"/>
        <c:crosses val="autoZero"/>
        <c:auto val="1"/>
        <c:lblAlgn val="ctr"/>
        <c:lblOffset val="100"/>
        <c:noMultiLvlLbl val="0"/>
      </c:catAx>
      <c:valAx>
        <c:axId val="43490304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434887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ประจวบ!$C$15</c:f>
              <c:strCache>
                <c:ptCount val="1"/>
                <c:pt idx="0">
                  <c:v>เลี้ยง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ประจวบ!$B$16:$B$19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ประจวบ!$C$16:$C$19</c:f>
              <c:numCache>
                <c:formatCode>#,##0</c:formatCode>
                <c:ptCount val="4"/>
                <c:pt idx="0">
                  <c:v>5382</c:v>
                </c:pt>
                <c:pt idx="1">
                  <c:v>6637</c:v>
                </c:pt>
                <c:pt idx="2">
                  <c:v>11786</c:v>
                </c:pt>
                <c:pt idx="3">
                  <c:v>11954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ประจวบ!$D$15</c:f>
              <c:strCache>
                <c:ptCount val="1"/>
                <c:pt idx="0">
                  <c:v>เข้าโรงฆ่า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ประจวบ!$B$16:$B$19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ประจวบ!$D$16:$D$19</c:f>
              <c:numCache>
                <c:formatCode>#,##0</c:formatCode>
                <c:ptCount val="4"/>
                <c:pt idx="0" formatCode="General">
                  <c:v>5162</c:v>
                </c:pt>
                <c:pt idx="1">
                  <c:v>6182</c:v>
                </c:pt>
                <c:pt idx="2">
                  <c:v>6581</c:v>
                </c:pt>
                <c:pt idx="3">
                  <c:v>3630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ประจวบ!$E$15</c:f>
              <c:strCache>
                <c:ptCount val="1"/>
                <c:pt idx="0">
                  <c:v>รวม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ประจวบ!$B$16:$B$19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ประจวบ!$E$16:$E$19</c:f>
              <c:numCache>
                <c:formatCode>#,##0</c:formatCode>
                <c:ptCount val="4"/>
                <c:pt idx="0">
                  <c:v>10544</c:v>
                </c:pt>
                <c:pt idx="1">
                  <c:v>12819</c:v>
                </c:pt>
                <c:pt idx="2">
                  <c:v>18367</c:v>
                </c:pt>
                <c:pt idx="3">
                  <c:v>15584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66496"/>
        <c:axId val="81468032"/>
      </c:lineChart>
      <c:catAx>
        <c:axId val="81466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81468032"/>
        <c:crosses val="autoZero"/>
        <c:auto val="1"/>
        <c:lblAlgn val="ctr"/>
        <c:lblOffset val="100"/>
        <c:noMultiLvlLbl val="0"/>
      </c:catAx>
      <c:valAx>
        <c:axId val="8146803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814664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ประจวบ!$C$3</c:f>
              <c:strCache>
                <c:ptCount val="1"/>
                <c:pt idx="0">
                  <c:v>เลี้ยง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ประจวบ!$B$4:$B$7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ประจวบ!$C$4:$C$7</c:f>
              <c:numCache>
                <c:formatCode>#,##0</c:formatCode>
                <c:ptCount val="4"/>
                <c:pt idx="0">
                  <c:v>3630</c:v>
                </c:pt>
                <c:pt idx="1">
                  <c:v>11928</c:v>
                </c:pt>
                <c:pt idx="2">
                  <c:v>5090</c:v>
                </c:pt>
                <c:pt idx="3">
                  <c:v>3216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ประจวบ!$D$3</c:f>
              <c:strCache>
                <c:ptCount val="1"/>
                <c:pt idx="0">
                  <c:v>เข้าโรงฆ่า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ประจวบ!$B$4:$B$7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ประจวบ!$D$4:$D$7</c:f>
              <c:numCache>
                <c:formatCode>#,##0</c:formatCode>
                <c:ptCount val="4"/>
                <c:pt idx="0">
                  <c:v>17283</c:v>
                </c:pt>
                <c:pt idx="1">
                  <c:v>21339</c:v>
                </c:pt>
                <c:pt idx="2">
                  <c:v>15823</c:v>
                </c:pt>
                <c:pt idx="3">
                  <c:v>14247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ประจวบ!$E$3</c:f>
              <c:strCache>
                <c:ptCount val="1"/>
                <c:pt idx="0">
                  <c:v>รวม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ประจวบ!$B$4:$B$7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ประจวบ!$E$4:$E$7</c:f>
              <c:numCache>
                <c:formatCode>#,##0</c:formatCode>
                <c:ptCount val="4"/>
                <c:pt idx="0">
                  <c:v>20913</c:v>
                </c:pt>
                <c:pt idx="1">
                  <c:v>33267</c:v>
                </c:pt>
                <c:pt idx="2">
                  <c:v>20913</c:v>
                </c:pt>
                <c:pt idx="3">
                  <c:v>17463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073344"/>
        <c:axId val="110993408"/>
      </c:lineChart>
      <c:catAx>
        <c:axId val="110073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10993408"/>
        <c:crosses val="autoZero"/>
        <c:auto val="1"/>
        <c:lblAlgn val="ctr"/>
        <c:lblOffset val="100"/>
        <c:noMultiLvlLbl val="0"/>
      </c:catAx>
      <c:valAx>
        <c:axId val="11099340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100733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ประจวบ!$C$33</c:f>
              <c:strCache>
                <c:ptCount val="1"/>
                <c:pt idx="0">
                  <c:v>เข้า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0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ประจวบ!$D$32:$G$32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ประจวบ!$D$33:$G$33</c:f>
              <c:numCache>
                <c:formatCode>#,##0.00</c:formatCode>
                <c:ptCount val="4"/>
                <c:pt idx="0">
                  <c:v>1289.47</c:v>
                </c:pt>
                <c:pt idx="1">
                  <c:v>1219.24</c:v>
                </c:pt>
                <c:pt idx="2">
                  <c:v>1316.25</c:v>
                </c:pt>
                <c:pt idx="3" formatCode="General">
                  <c:v>975.4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ประจวบ!$C$34</c:f>
              <c:strCache>
                <c:ptCount val="1"/>
                <c:pt idx="0">
                  <c:v>ออก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ประจวบ!$D$32:$G$32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ประจวบ!$D$34:$G$34</c:f>
              <c:numCache>
                <c:formatCode>General</c:formatCode>
                <c:ptCount val="4"/>
                <c:pt idx="0">
                  <c:v>500.9</c:v>
                </c:pt>
                <c:pt idx="1">
                  <c:v>471.6</c:v>
                </c:pt>
                <c:pt idx="2">
                  <c:v>558</c:v>
                </c:pt>
                <c:pt idx="3">
                  <c:v>400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578816"/>
        <c:axId val="84460288"/>
      </c:lineChart>
      <c:catAx>
        <c:axId val="82578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84460288"/>
        <c:crosses val="autoZero"/>
        <c:auto val="1"/>
        <c:lblAlgn val="ctr"/>
        <c:lblOffset val="100"/>
        <c:noMultiLvlLbl val="0"/>
      </c:catAx>
      <c:valAx>
        <c:axId val="84460288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825788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เพชรบุรี!$C$15</c:f>
              <c:strCache>
                <c:ptCount val="1"/>
                <c:pt idx="0">
                  <c:v>เลี้ยง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เพชรบุรี!$B$16:$B$19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เพชรบุรี!$C$16:$C$19</c:f>
              <c:numCache>
                <c:formatCode>#,##0</c:formatCode>
                <c:ptCount val="4"/>
                <c:pt idx="0">
                  <c:v>4899</c:v>
                </c:pt>
                <c:pt idx="1">
                  <c:v>9262</c:v>
                </c:pt>
                <c:pt idx="2">
                  <c:v>8081</c:v>
                </c:pt>
                <c:pt idx="3">
                  <c:v>9370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เพชรบุรี!$D$15</c:f>
              <c:strCache>
                <c:ptCount val="1"/>
                <c:pt idx="0">
                  <c:v>เข้าโรงฆ่า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เพชรบุรี!$B$16:$B$19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เพชรบุรี!$D$16:$D$19</c:f>
              <c:numCache>
                <c:formatCode>#,##0</c:formatCode>
                <c:ptCount val="4"/>
                <c:pt idx="0" formatCode="General">
                  <c:v>6060</c:v>
                </c:pt>
                <c:pt idx="1">
                  <c:v>7455</c:v>
                </c:pt>
                <c:pt idx="2">
                  <c:v>5046</c:v>
                </c:pt>
                <c:pt idx="3">
                  <c:v>4426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เพชรบุรี!$E$15</c:f>
              <c:strCache>
                <c:ptCount val="1"/>
                <c:pt idx="0">
                  <c:v>รวม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เพชรบุรี!$B$16:$B$19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เพชรบุรี!$E$16:$E$19</c:f>
              <c:numCache>
                <c:formatCode>#,##0</c:formatCode>
                <c:ptCount val="4"/>
                <c:pt idx="0">
                  <c:v>10959</c:v>
                </c:pt>
                <c:pt idx="1">
                  <c:v>16717</c:v>
                </c:pt>
                <c:pt idx="2">
                  <c:v>13127</c:v>
                </c:pt>
                <c:pt idx="3">
                  <c:v>13796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84768"/>
        <c:axId val="42062208"/>
      </c:lineChart>
      <c:catAx>
        <c:axId val="41984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42062208"/>
        <c:crosses val="autoZero"/>
        <c:auto val="1"/>
        <c:lblAlgn val="ctr"/>
        <c:lblOffset val="100"/>
        <c:noMultiLvlLbl val="0"/>
      </c:catAx>
      <c:valAx>
        <c:axId val="4206220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419847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เขต!$C$3</c:f>
              <c:strCache>
                <c:ptCount val="1"/>
                <c:pt idx="0">
                  <c:v>เลี้ยง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เขต!$B$4:$B$7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เขต!$C$4:$C$7</c:f>
              <c:numCache>
                <c:formatCode>#,##0</c:formatCode>
                <c:ptCount val="4"/>
                <c:pt idx="0">
                  <c:v>111077</c:v>
                </c:pt>
                <c:pt idx="1">
                  <c:v>239477</c:v>
                </c:pt>
                <c:pt idx="2">
                  <c:v>164183</c:v>
                </c:pt>
                <c:pt idx="3">
                  <c:v>134669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เขต!$D$3</c:f>
              <c:strCache>
                <c:ptCount val="1"/>
                <c:pt idx="0">
                  <c:v>เข้าโรงฆ่า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เขต!$B$4:$B$7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เขต!$D$4:$D$7</c:f>
              <c:numCache>
                <c:formatCode>#,##0</c:formatCode>
                <c:ptCount val="4"/>
                <c:pt idx="0">
                  <c:v>493111</c:v>
                </c:pt>
                <c:pt idx="1">
                  <c:v>487268</c:v>
                </c:pt>
                <c:pt idx="2">
                  <c:v>469148</c:v>
                </c:pt>
                <c:pt idx="3">
                  <c:v>372802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เขต!$E$3</c:f>
              <c:strCache>
                <c:ptCount val="1"/>
                <c:pt idx="0">
                  <c:v>รวม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เขต!$B$4:$B$7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เขต!$E$4:$E$7</c:f>
              <c:numCache>
                <c:formatCode>#,##0</c:formatCode>
                <c:ptCount val="4"/>
                <c:pt idx="0">
                  <c:v>604188</c:v>
                </c:pt>
                <c:pt idx="1">
                  <c:v>726745</c:v>
                </c:pt>
                <c:pt idx="2">
                  <c:v>633331</c:v>
                </c:pt>
                <c:pt idx="3">
                  <c:v>507471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36608"/>
        <c:axId val="138114944"/>
      </c:lineChart>
      <c:catAx>
        <c:axId val="135236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38114944"/>
        <c:crosses val="autoZero"/>
        <c:auto val="1"/>
        <c:lblAlgn val="ctr"/>
        <c:lblOffset val="100"/>
        <c:noMultiLvlLbl val="0"/>
      </c:catAx>
      <c:valAx>
        <c:axId val="13811494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352366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เพชรบุรี!$C$3</c:f>
              <c:strCache>
                <c:ptCount val="1"/>
                <c:pt idx="0">
                  <c:v>เลี้ยง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เพชรบุรี!$B$4:$B$7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เพชรบุรี!$C$4:$C$7</c:f>
              <c:numCache>
                <c:formatCode>#,##0</c:formatCode>
                <c:ptCount val="4"/>
                <c:pt idx="0">
                  <c:v>15710</c:v>
                </c:pt>
                <c:pt idx="1">
                  <c:v>15345</c:v>
                </c:pt>
                <c:pt idx="2">
                  <c:v>11614</c:v>
                </c:pt>
                <c:pt idx="3" formatCode="General">
                  <c:v>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เพชรบุรี!$D$3</c:f>
              <c:strCache>
                <c:ptCount val="1"/>
                <c:pt idx="0">
                  <c:v>เข้าโรงฆ่า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เพชรบุรี!$B$4:$B$7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เพชรบุรี!$D$4:$D$7</c:f>
              <c:numCache>
                <c:formatCode>#,##0</c:formatCode>
                <c:ptCount val="4"/>
                <c:pt idx="0">
                  <c:v>19588</c:v>
                </c:pt>
                <c:pt idx="1">
                  <c:v>13584</c:v>
                </c:pt>
                <c:pt idx="2">
                  <c:v>13764</c:v>
                </c:pt>
                <c:pt idx="3">
                  <c:v>10543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เพชรบุรี!$E$3</c:f>
              <c:strCache>
                <c:ptCount val="1"/>
                <c:pt idx="0">
                  <c:v>รวม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เพชรบุรี!$B$4:$B$7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เพชรบุรี!$E$4:$E$7</c:f>
              <c:numCache>
                <c:formatCode>#,##0</c:formatCode>
                <c:ptCount val="4"/>
                <c:pt idx="0">
                  <c:v>35298</c:v>
                </c:pt>
                <c:pt idx="1">
                  <c:v>28929</c:v>
                </c:pt>
                <c:pt idx="2">
                  <c:v>25378</c:v>
                </c:pt>
                <c:pt idx="3">
                  <c:v>10567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204608"/>
        <c:axId val="111363584"/>
      </c:lineChart>
      <c:catAx>
        <c:axId val="111204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11363584"/>
        <c:crosses val="autoZero"/>
        <c:auto val="1"/>
        <c:lblAlgn val="ctr"/>
        <c:lblOffset val="100"/>
        <c:noMultiLvlLbl val="0"/>
      </c:catAx>
      <c:valAx>
        <c:axId val="11136358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112046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เพชรบุรี!$C$42</c:f>
              <c:strCache>
                <c:ptCount val="1"/>
                <c:pt idx="0">
                  <c:v>เข้า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0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เพชรบุรี!$D$41:$G$41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เพชรบุรี!$D$42:$G$42</c:f>
              <c:numCache>
                <c:formatCode>General</c:formatCode>
                <c:ptCount val="4"/>
                <c:pt idx="0">
                  <c:v>801.6</c:v>
                </c:pt>
                <c:pt idx="1">
                  <c:v>750.64</c:v>
                </c:pt>
                <c:pt idx="2">
                  <c:v>971.82</c:v>
                </c:pt>
                <c:pt idx="3">
                  <c:v>760.35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6384"/>
        <c:axId val="32861184"/>
      </c:lineChart>
      <c:catAx>
        <c:axId val="2976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2861184"/>
        <c:crosses val="autoZero"/>
        <c:auto val="1"/>
        <c:lblAlgn val="ctr"/>
        <c:lblOffset val="100"/>
        <c:noMultiLvlLbl val="0"/>
      </c:catAx>
      <c:valAx>
        <c:axId val="32861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9763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สมุทรสาคร!$C$11</c:f>
              <c:strCache>
                <c:ptCount val="1"/>
                <c:pt idx="0">
                  <c:v>เข้าโรงฆ่า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8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สมุทรสาคร!$B$12:$B$15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สมุทรสาคร!$C$12:$C$15</c:f>
              <c:numCache>
                <c:formatCode>#,##0</c:formatCode>
                <c:ptCount val="4"/>
                <c:pt idx="0">
                  <c:v>9320</c:v>
                </c:pt>
                <c:pt idx="1">
                  <c:v>7615</c:v>
                </c:pt>
                <c:pt idx="2">
                  <c:v>5834</c:v>
                </c:pt>
                <c:pt idx="3">
                  <c:v>4261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665664"/>
        <c:axId val="107745664"/>
      </c:lineChart>
      <c:catAx>
        <c:axId val="107665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07745664"/>
        <c:crosses val="autoZero"/>
        <c:auto val="1"/>
        <c:lblAlgn val="ctr"/>
        <c:lblOffset val="100"/>
        <c:noMultiLvlLbl val="0"/>
      </c:catAx>
      <c:valAx>
        <c:axId val="10774566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076656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สมุทรสาคร!$C$25</c:f>
              <c:strCache>
                <c:ptCount val="1"/>
                <c:pt idx="0">
                  <c:v>เข้า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สมุทรสาคร!$D$24:$G$24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สมุทรสาคร!$D$25:$G$25</c:f>
              <c:numCache>
                <c:formatCode>#,##0.00</c:formatCode>
                <c:ptCount val="4"/>
                <c:pt idx="0">
                  <c:v>10807.33</c:v>
                </c:pt>
                <c:pt idx="1">
                  <c:v>11456.16</c:v>
                </c:pt>
                <c:pt idx="2">
                  <c:v>12048.08</c:v>
                </c:pt>
                <c:pt idx="3">
                  <c:v>9862.4500000000007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สมุทรสาคร!$C$26</c:f>
              <c:strCache>
                <c:ptCount val="1"/>
                <c:pt idx="0">
                  <c:v>ออก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สมุทรสาคร!$D$24:$G$24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สมุทรสาคร!$D$26:$G$26</c:f>
              <c:numCache>
                <c:formatCode>#,##0.00</c:formatCode>
                <c:ptCount val="4"/>
                <c:pt idx="0">
                  <c:v>5425.46</c:v>
                </c:pt>
                <c:pt idx="1">
                  <c:v>5862.42</c:v>
                </c:pt>
                <c:pt idx="2">
                  <c:v>7008.06</c:v>
                </c:pt>
                <c:pt idx="3">
                  <c:v>4113.3900000000003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13728"/>
        <c:axId val="107635840"/>
      </c:lineChart>
      <c:catAx>
        <c:axId val="107513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07635840"/>
        <c:crosses val="autoZero"/>
        <c:auto val="1"/>
        <c:lblAlgn val="ctr"/>
        <c:lblOffset val="100"/>
        <c:noMultiLvlLbl val="0"/>
      </c:catAx>
      <c:valAx>
        <c:axId val="107635840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07513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สมุทรสงคราม!$C$3</c:f>
              <c:strCache>
                <c:ptCount val="1"/>
                <c:pt idx="0">
                  <c:v>เข้าโรงฆ่า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สมุทรสงคราม!$B$4:$B$7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สมุทรสงคราม!$C$4:$C$7</c:f>
              <c:numCache>
                <c:formatCode>General</c:formatCode>
                <c:ptCount val="4"/>
                <c:pt idx="0">
                  <c:v>25</c:v>
                </c:pt>
                <c:pt idx="1">
                  <c:v>6</c:v>
                </c:pt>
                <c:pt idx="2">
                  <c:v>75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371328"/>
        <c:axId val="108685568"/>
      </c:lineChart>
      <c:catAx>
        <c:axId val="108371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08685568"/>
        <c:crosses val="autoZero"/>
        <c:auto val="1"/>
        <c:lblAlgn val="ctr"/>
        <c:lblOffset val="100"/>
        <c:noMultiLvlLbl val="0"/>
      </c:catAx>
      <c:valAx>
        <c:axId val="108685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08371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สมุทรสงคราม!$C$24</c:f>
              <c:strCache>
                <c:ptCount val="1"/>
                <c:pt idx="0">
                  <c:v>เข้า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สมุทรสงคราม!$D$23:$G$23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สมุทรสงคราม!$D$24:$G$24</c:f>
              <c:numCache>
                <c:formatCode>General</c:formatCode>
                <c:ptCount val="4"/>
                <c:pt idx="0">
                  <c:v>594.16999999999996</c:v>
                </c:pt>
                <c:pt idx="1">
                  <c:v>582.83000000000004</c:v>
                </c:pt>
                <c:pt idx="2">
                  <c:v>524.75</c:v>
                </c:pt>
                <c:pt idx="3">
                  <c:v>502.87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757760"/>
        <c:axId val="108778240"/>
      </c:lineChart>
      <c:catAx>
        <c:axId val="108757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08778240"/>
        <c:crosses val="autoZero"/>
        <c:auto val="1"/>
        <c:lblAlgn val="ctr"/>
        <c:lblOffset val="100"/>
        <c:noMultiLvlLbl val="0"/>
      </c:catAx>
      <c:valAx>
        <c:axId val="108778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087577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เขต!$C$38</c:f>
              <c:strCache>
                <c:ptCount val="1"/>
                <c:pt idx="0">
                  <c:v>เข้า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0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เขต!$D$37:$G$37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เขต!$D$38:$G$38</c:f>
              <c:numCache>
                <c:formatCode>#,##0.00</c:formatCode>
                <c:ptCount val="4"/>
                <c:pt idx="0">
                  <c:v>26981.05</c:v>
                </c:pt>
                <c:pt idx="1">
                  <c:v>27387.77</c:v>
                </c:pt>
                <c:pt idx="2">
                  <c:v>29414.83</c:v>
                </c:pt>
                <c:pt idx="3">
                  <c:v>25259.15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เขต!$C$39</c:f>
              <c:strCache>
                <c:ptCount val="1"/>
                <c:pt idx="0">
                  <c:v>ออก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0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เขต!$D$37:$G$37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เขต!$D$39:$G$39</c:f>
              <c:numCache>
                <c:formatCode>#,##0.00</c:formatCode>
                <c:ptCount val="4"/>
                <c:pt idx="0">
                  <c:v>64283.48</c:v>
                </c:pt>
                <c:pt idx="1">
                  <c:v>63920.35</c:v>
                </c:pt>
                <c:pt idx="2">
                  <c:v>69395.14</c:v>
                </c:pt>
                <c:pt idx="3">
                  <c:v>54738.2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305664"/>
        <c:axId val="110323584"/>
      </c:lineChart>
      <c:catAx>
        <c:axId val="110305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10323584"/>
        <c:crosses val="autoZero"/>
        <c:auto val="1"/>
        <c:lblAlgn val="ctr"/>
        <c:lblOffset val="100"/>
        <c:noMultiLvlLbl val="0"/>
      </c:catAx>
      <c:valAx>
        <c:axId val="110323584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103056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393501251183732"/>
          <c:y val="0.16369987496938684"/>
          <c:w val="0.57592520584132623"/>
          <c:h val="0.58652182879828829"/>
        </c:manualLayout>
      </c:layout>
      <c:lineChart>
        <c:grouping val="standard"/>
        <c:varyColors val="0"/>
        <c:ser>
          <c:idx val="0"/>
          <c:order val="0"/>
          <c:tx>
            <c:strRef>
              <c:f>ราชบุรี!$B$2</c:f>
              <c:strCache>
                <c:ptCount val="1"/>
                <c:pt idx="0">
                  <c:v>เลี้ยง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6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ราชบุรี!$A$3:$A$6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ราชบุรี!$B$3:$B$6</c:f>
              <c:numCache>
                <c:formatCode>#,##0</c:formatCode>
                <c:ptCount val="4"/>
                <c:pt idx="0">
                  <c:v>43735</c:v>
                </c:pt>
                <c:pt idx="1">
                  <c:v>61821</c:v>
                </c:pt>
                <c:pt idx="2">
                  <c:v>57352</c:v>
                </c:pt>
                <c:pt idx="3">
                  <c:v>58338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ราชบุรี!$C$2</c:f>
              <c:strCache>
                <c:ptCount val="1"/>
                <c:pt idx="0">
                  <c:v>เข้าโรงฆ่า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6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ราชบุรี!$A$3:$A$6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ราชบุรี!$C$3:$C$6</c:f>
              <c:numCache>
                <c:formatCode>#,##0</c:formatCode>
                <c:ptCount val="4"/>
                <c:pt idx="0">
                  <c:v>277532</c:v>
                </c:pt>
                <c:pt idx="1">
                  <c:v>266860</c:v>
                </c:pt>
                <c:pt idx="2">
                  <c:v>249736</c:v>
                </c:pt>
                <c:pt idx="3">
                  <c:v>209189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ราชบุรี!$D$2</c:f>
              <c:strCache>
                <c:ptCount val="1"/>
                <c:pt idx="0">
                  <c:v>รวม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6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ราชบุรี!$A$3:$A$6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ราชบุรี!$D$3:$D$6</c:f>
              <c:numCache>
                <c:formatCode>#,##0</c:formatCode>
                <c:ptCount val="4"/>
                <c:pt idx="0">
                  <c:v>321267</c:v>
                </c:pt>
                <c:pt idx="1">
                  <c:v>328681</c:v>
                </c:pt>
                <c:pt idx="2">
                  <c:v>307088</c:v>
                </c:pt>
                <c:pt idx="3">
                  <c:v>267527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669376"/>
        <c:axId val="109691648"/>
      </c:lineChart>
      <c:catAx>
        <c:axId val="109669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09691648"/>
        <c:crosses val="autoZero"/>
        <c:auto val="1"/>
        <c:lblAlgn val="ctr"/>
        <c:lblOffset val="100"/>
        <c:noMultiLvlLbl val="0"/>
      </c:catAx>
      <c:valAx>
        <c:axId val="10969164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09669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74526639897148"/>
          <c:y val="2.930555555555555E-2"/>
          <c:w val="0.20025473360102847"/>
          <c:h val="0.38583333333333331"/>
        </c:manualLayout>
      </c:layout>
      <c:overlay val="0"/>
      <c:txPr>
        <a:bodyPr/>
        <a:lstStyle/>
        <a:p>
          <a:pPr>
            <a:defRPr sz="14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846214205505287"/>
          <c:y val="0.14726073796678418"/>
          <c:w val="0.56667569661725925"/>
          <c:h val="0.64501572995954382"/>
        </c:manualLayout>
      </c:layout>
      <c:lineChart>
        <c:grouping val="standard"/>
        <c:varyColors val="0"/>
        <c:ser>
          <c:idx val="0"/>
          <c:order val="0"/>
          <c:tx>
            <c:strRef>
              <c:f>ราชบุรี!$B$14</c:f>
              <c:strCache>
                <c:ptCount val="1"/>
                <c:pt idx="0">
                  <c:v>เลี้ยง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ราชบุรี!$A$15:$A$18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ราชบุรี!$B$15:$B$18</c:f>
              <c:numCache>
                <c:formatCode>General</c:formatCode>
                <c:ptCount val="4"/>
                <c:pt idx="0" formatCode="#,##0">
                  <c:v>59270</c:v>
                </c:pt>
                <c:pt idx="1">
                  <c:v>67975</c:v>
                </c:pt>
                <c:pt idx="2">
                  <c:v>63130</c:v>
                </c:pt>
                <c:pt idx="3">
                  <c:v>62841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ราชบุรี!$C$14</c:f>
              <c:strCache>
                <c:ptCount val="1"/>
                <c:pt idx="0">
                  <c:v>เข้าโรงฆ่า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ราชบุรี!$A$15:$A$18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ราชบุรี!$C$15:$C$18</c:f>
              <c:numCache>
                <c:formatCode>General</c:formatCode>
                <c:ptCount val="4"/>
                <c:pt idx="0" formatCode="#,##0">
                  <c:v>86852</c:v>
                </c:pt>
                <c:pt idx="1">
                  <c:v>70408</c:v>
                </c:pt>
                <c:pt idx="2">
                  <c:v>73654</c:v>
                </c:pt>
                <c:pt idx="3">
                  <c:v>62041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ราชบุรี!$D$14</c:f>
              <c:strCache>
                <c:ptCount val="1"/>
                <c:pt idx="0">
                  <c:v>รวม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6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ราชบุรี!$A$15:$A$18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ราชบุรี!$D$15:$D$18</c:f>
              <c:numCache>
                <c:formatCode>General</c:formatCode>
                <c:ptCount val="4"/>
                <c:pt idx="0" formatCode="#,##0">
                  <c:v>146122</c:v>
                </c:pt>
                <c:pt idx="1">
                  <c:v>138383</c:v>
                </c:pt>
                <c:pt idx="2">
                  <c:v>136784</c:v>
                </c:pt>
                <c:pt idx="3">
                  <c:v>124882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157888"/>
        <c:axId val="117159424"/>
      </c:lineChart>
      <c:catAx>
        <c:axId val="117157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17159424"/>
        <c:crosses val="autoZero"/>
        <c:auto val="1"/>
        <c:lblAlgn val="ctr"/>
        <c:lblOffset val="100"/>
        <c:noMultiLvlLbl val="0"/>
      </c:catAx>
      <c:valAx>
        <c:axId val="11715942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171578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ราชบุรี!$B$29</c:f>
              <c:strCache>
                <c:ptCount val="1"/>
                <c:pt idx="0">
                  <c:v>เข้า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0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ราชบุรี!$C$28:$F$28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ราชบุรี!$C$29:$F$29</c:f>
              <c:numCache>
                <c:formatCode>#,##0.00</c:formatCode>
                <c:ptCount val="4"/>
                <c:pt idx="0">
                  <c:v>1686.46</c:v>
                </c:pt>
                <c:pt idx="1">
                  <c:v>1589.67</c:v>
                </c:pt>
                <c:pt idx="2">
                  <c:v>1622.55</c:v>
                </c:pt>
                <c:pt idx="3">
                  <c:v>1335.85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ราชบุรี!$B$30</c:f>
              <c:strCache>
                <c:ptCount val="1"/>
                <c:pt idx="0">
                  <c:v>ออก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0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ราชบุรี!$C$28:$F$28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ราชบุรี!$C$30:$F$30</c:f>
              <c:numCache>
                <c:formatCode>#,##0.00</c:formatCode>
                <c:ptCount val="4"/>
                <c:pt idx="0">
                  <c:v>9090.36</c:v>
                </c:pt>
                <c:pt idx="1">
                  <c:v>8982.44</c:v>
                </c:pt>
                <c:pt idx="2">
                  <c:v>10298.02</c:v>
                </c:pt>
                <c:pt idx="3">
                  <c:v>8343.92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98752"/>
        <c:axId val="32700672"/>
      </c:lineChart>
      <c:catAx>
        <c:axId val="32698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2700672"/>
        <c:crosses val="autoZero"/>
        <c:auto val="1"/>
        <c:lblAlgn val="ctr"/>
        <c:lblOffset val="100"/>
        <c:noMultiLvlLbl val="0"/>
      </c:catAx>
      <c:valAx>
        <c:axId val="32700672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326987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กาญจนบุรี!$C$16</c:f>
              <c:strCache>
                <c:ptCount val="1"/>
                <c:pt idx="0">
                  <c:v>เลี้ยง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กาญจนบุรี!$B$17:$B$20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กาญจนบุรี!$C$17:$C$20</c:f>
              <c:numCache>
                <c:formatCode>#,##0</c:formatCode>
                <c:ptCount val="4"/>
                <c:pt idx="0">
                  <c:v>54259</c:v>
                </c:pt>
                <c:pt idx="1">
                  <c:v>96306</c:v>
                </c:pt>
                <c:pt idx="2">
                  <c:v>88213</c:v>
                </c:pt>
                <c:pt idx="3">
                  <c:v>92343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กาญจนบุรี!$D$16</c:f>
              <c:strCache>
                <c:ptCount val="1"/>
                <c:pt idx="0">
                  <c:v>เข้าโรงฆ่า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กาญจนบุรี!$B$17:$B$20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กาญจนบุรี!$D$17:$D$20</c:f>
              <c:numCache>
                <c:formatCode>#,##0</c:formatCode>
                <c:ptCount val="4"/>
                <c:pt idx="0">
                  <c:v>26856</c:v>
                </c:pt>
                <c:pt idx="1">
                  <c:v>27482</c:v>
                </c:pt>
                <c:pt idx="2">
                  <c:v>33753</c:v>
                </c:pt>
                <c:pt idx="3">
                  <c:v>25023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กาญจนบุรี!$E$16</c:f>
              <c:strCache>
                <c:ptCount val="1"/>
                <c:pt idx="0">
                  <c:v>รวม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กาญจนบุรี!$B$17:$B$20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กาญจนบุรี!$E$17:$E$20</c:f>
              <c:numCache>
                <c:formatCode>#,##0</c:formatCode>
                <c:ptCount val="4"/>
                <c:pt idx="0">
                  <c:v>81115</c:v>
                </c:pt>
                <c:pt idx="1">
                  <c:v>123788</c:v>
                </c:pt>
                <c:pt idx="2">
                  <c:v>121966</c:v>
                </c:pt>
                <c:pt idx="3">
                  <c:v>117366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02784"/>
        <c:axId val="43185664"/>
      </c:lineChart>
      <c:catAx>
        <c:axId val="42502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43185664"/>
        <c:crosses val="autoZero"/>
        <c:auto val="1"/>
        <c:lblAlgn val="ctr"/>
        <c:lblOffset val="100"/>
        <c:noMultiLvlLbl val="0"/>
      </c:catAx>
      <c:valAx>
        <c:axId val="4318566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42502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กาญจนบุรี!$C$3</c:f>
              <c:strCache>
                <c:ptCount val="1"/>
                <c:pt idx="0">
                  <c:v>เลี้ยง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กาญจนบุรี!$B$4:$B$7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กาญจนบุรี!$C$4:$C$7</c:f>
              <c:numCache>
                <c:formatCode>#,##0</c:formatCode>
                <c:ptCount val="4"/>
                <c:pt idx="0">
                  <c:v>33872</c:v>
                </c:pt>
                <c:pt idx="1">
                  <c:v>60842</c:v>
                </c:pt>
                <c:pt idx="2">
                  <c:v>70009</c:v>
                </c:pt>
                <c:pt idx="3">
                  <c:v>48379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กาญจนบุรี!$D$3</c:f>
              <c:strCache>
                <c:ptCount val="1"/>
                <c:pt idx="0">
                  <c:v>เข้าโรงฆ่า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กาญจนบุรี!$B$4:$B$7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กาญจนบุรี!$D$4:$D$7</c:f>
              <c:numCache>
                <c:formatCode>#,##0</c:formatCode>
                <c:ptCount val="4"/>
                <c:pt idx="0">
                  <c:v>84750</c:v>
                </c:pt>
                <c:pt idx="1">
                  <c:v>83854</c:v>
                </c:pt>
                <c:pt idx="2">
                  <c:v>87994</c:v>
                </c:pt>
                <c:pt idx="3">
                  <c:v>65200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กาญจนบุรี!$E$3</c:f>
              <c:strCache>
                <c:ptCount val="1"/>
                <c:pt idx="0">
                  <c:v>รวม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กาญจนบุรี!$B$4:$B$7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กาญจนบุรี!$E$4:$E$7</c:f>
              <c:numCache>
                <c:formatCode>#,##0</c:formatCode>
                <c:ptCount val="4"/>
                <c:pt idx="0">
                  <c:v>118622</c:v>
                </c:pt>
                <c:pt idx="1">
                  <c:v>144696</c:v>
                </c:pt>
                <c:pt idx="2">
                  <c:v>158003</c:v>
                </c:pt>
                <c:pt idx="3">
                  <c:v>113579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99776"/>
        <c:axId val="84459520"/>
      </c:lineChart>
      <c:catAx>
        <c:axId val="82699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84459520"/>
        <c:crosses val="autoZero"/>
        <c:auto val="1"/>
        <c:lblAlgn val="ctr"/>
        <c:lblOffset val="100"/>
        <c:noMultiLvlLbl val="0"/>
      </c:catAx>
      <c:valAx>
        <c:axId val="8445952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826997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กาญจนบุรี!$C$42</c:f>
              <c:strCache>
                <c:ptCount val="1"/>
                <c:pt idx="0">
                  <c:v>เข้า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0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กาญจนบุรี!$D$41:$G$41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กาญจนบุรี!$D$42:$G$42</c:f>
              <c:numCache>
                <c:formatCode>General</c:formatCode>
                <c:ptCount val="4"/>
                <c:pt idx="0">
                  <c:v>959.19</c:v>
                </c:pt>
                <c:pt idx="1">
                  <c:v>941.01</c:v>
                </c:pt>
                <c:pt idx="2" formatCode="#,##0.00">
                  <c:v>1219.68</c:v>
                </c:pt>
                <c:pt idx="3">
                  <c:v>954.79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กาญจนบุรี!$C$43</c:f>
              <c:strCache>
                <c:ptCount val="1"/>
                <c:pt idx="0">
                  <c:v>ออก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20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กาญจนบุรี!$D$41:$G$41</c:f>
              <c:strCache>
                <c:ptCount val="4"/>
                <c:pt idx="0">
                  <c:v> ต.ค. 64</c:v>
                </c:pt>
                <c:pt idx="1">
                  <c:v> พ.ย. 64</c:v>
                </c:pt>
                <c:pt idx="2">
                  <c:v> ธ.ค. 64</c:v>
                </c:pt>
                <c:pt idx="3">
                  <c:v> 1-28 ม.ค. 65</c:v>
                </c:pt>
              </c:strCache>
            </c:strRef>
          </c:cat>
          <c:val>
            <c:numRef>
              <c:f>กาญจนบุรี!$D$43:$G$43</c:f>
              <c:numCache>
                <c:formatCode>#,##0.00</c:formatCode>
                <c:ptCount val="4"/>
                <c:pt idx="0">
                  <c:v>2937.83</c:v>
                </c:pt>
                <c:pt idx="1">
                  <c:v>2813.58</c:v>
                </c:pt>
                <c:pt idx="2">
                  <c:v>2991.59</c:v>
                </c:pt>
                <c:pt idx="3">
                  <c:v>1718.59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52608"/>
        <c:axId val="41989248"/>
      </c:lineChart>
      <c:catAx>
        <c:axId val="40052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41989248"/>
        <c:crosses val="autoZero"/>
        <c:auto val="1"/>
        <c:lblAlgn val="ctr"/>
        <c:lblOffset val="100"/>
        <c:noMultiLvlLbl val="0"/>
      </c:catAx>
      <c:valAx>
        <c:axId val="41989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400526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0.04762</cdr:x>
      <cdr:y>0</cdr:y>
    </cdr:from>
    <cdr:to>
      <cdr:x>0.31746</cdr:x>
      <cdr:y>0.11602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-1700808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2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จำนวน(ตัว)</a:t>
          </a:r>
          <a:endParaRPr lang="th-TH" sz="2400" b="1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0.80952</cdr:x>
      <cdr:y>0.67292</cdr:y>
    </cdr:from>
    <cdr:to>
      <cdr:x>0.98413</cdr:x>
      <cdr:y>0.77792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72408" y="2088232"/>
          <a:ext cx="792088" cy="325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เดือน</a:t>
          </a:r>
          <a:endParaRPr lang="th-TH" sz="2400" b="1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0.77886</cdr:x>
      <cdr:y>0.73171</cdr:y>
    </cdr:from>
    <cdr:to>
      <cdr:x>0.97357</cdr:x>
      <cdr:y>0.85049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8352" y="2160240"/>
          <a:ext cx="792088" cy="350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เดือน</a:t>
          </a:r>
          <a:endParaRPr lang="th-TH" sz="2400" b="1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  <cdr:relSizeAnchor xmlns:cdr="http://schemas.openxmlformats.org/drawingml/2006/chartDrawing">
    <cdr:from>
      <cdr:x>0.07081</cdr:x>
      <cdr:y>0</cdr:y>
    </cdr:from>
    <cdr:to>
      <cdr:x>0.37173</cdr:x>
      <cdr:y>0.13125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8032" y="0"/>
          <a:ext cx="1224136" cy="387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จำนวน(ตัว)</a:t>
          </a:r>
          <a:endParaRPr lang="th-TH" sz="2400" b="1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7E8C-D757-4A14-926A-33540C75CC64}" type="datetimeFigureOut">
              <a:rPr lang="th-TH" smtClean="0"/>
              <a:t>30/01/65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DB30-6F75-4393-8B00-125A1803C4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755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7E8C-D757-4A14-926A-33540C75CC64}" type="datetimeFigureOut">
              <a:rPr lang="th-TH" smtClean="0"/>
              <a:t>30/01/65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DB30-6F75-4393-8B00-125A1803C4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30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7E8C-D757-4A14-926A-33540C75CC64}" type="datetimeFigureOut">
              <a:rPr lang="th-TH" smtClean="0"/>
              <a:t>30/01/65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DB30-6F75-4393-8B00-125A1803C4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522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7E8C-D757-4A14-926A-33540C75CC64}" type="datetimeFigureOut">
              <a:rPr lang="th-TH" smtClean="0"/>
              <a:t>30/01/65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DB30-6F75-4393-8B00-125A1803C4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893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7E8C-D757-4A14-926A-33540C75CC64}" type="datetimeFigureOut">
              <a:rPr lang="th-TH" smtClean="0"/>
              <a:t>30/01/65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DB30-6F75-4393-8B00-125A1803C4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435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7E8C-D757-4A14-926A-33540C75CC64}" type="datetimeFigureOut">
              <a:rPr lang="th-TH" smtClean="0"/>
              <a:t>30/01/65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DB30-6F75-4393-8B00-125A1803C4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5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7E8C-D757-4A14-926A-33540C75CC64}" type="datetimeFigureOut">
              <a:rPr lang="th-TH" smtClean="0"/>
              <a:t>30/01/65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DB30-6F75-4393-8B00-125A1803C4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737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7E8C-D757-4A14-926A-33540C75CC64}" type="datetimeFigureOut">
              <a:rPr lang="th-TH" smtClean="0"/>
              <a:t>30/01/65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DB30-6F75-4393-8B00-125A1803C4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525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7E8C-D757-4A14-926A-33540C75CC64}" type="datetimeFigureOut">
              <a:rPr lang="th-TH" smtClean="0"/>
              <a:t>30/01/65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DB30-6F75-4393-8B00-125A1803C4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161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7E8C-D757-4A14-926A-33540C75CC64}" type="datetimeFigureOut">
              <a:rPr lang="th-TH" smtClean="0"/>
              <a:t>30/01/65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DB30-6F75-4393-8B00-125A1803C4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876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7E8C-D757-4A14-926A-33540C75CC64}" type="datetimeFigureOut">
              <a:rPr lang="th-TH" smtClean="0"/>
              <a:t>30/01/65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DB30-6F75-4393-8B00-125A1803C4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324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F7E8C-D757-4A14-926A-33540C75CC64}" type="datetimeFigureOut">
              <a:rPr lang="th-TH" smtClean="0"/>
              <a:t>30/01/65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DDB30-6F75-4393-8B00-125A1803C4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202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ข้อมูลการเคลื่อนย้ายสุกร และซากสุกร เข้า</a:t>
            </a: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ออก </a:t>
            </a:r>
            <a:b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พื้นที่ปศุสัตว์เขต 7 ตั้งแต่เดือน </a:t>
            </a: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ต.ค. 64 – ม.ค. 65</a:t>
            </a:r>
            <a:endParaRPr lang="th-TH" sz="40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483768" y="4581128"/>
            <a:ext cx="6400800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ส่วนสุขภาพสัตว์ สำนักงานปศุสัตว์เขต 7</a:t>
            </a:r>
          </a:p>
          <a:p>
            <a:pPr algn="r">
              <a:spcBef>
                <a:spcPts val="0"/>
              </a:spcBef>
            </a:pP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วันที่ 29 มกราคม 2565</a:t>
            </a:r>
            <a:endParaRPr lang="th-TH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54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ข้อมูลจำนวนสุกรเข้า-ออก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จังหวัดนครปฐมเดือน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ต.ค. 64 – ม.ค. 65</a:t>
            </a:r>
            <a:endParaRPr lang="th-TH" dirty="0"/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817684"/>
              </p:ext>
            </p:extLst>
          </p:nvPr>
        </p:nvGraphicFramePr>
        <p:xfrm>
          <a:off x="179512" y="17734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328567"/>
              </p:ext>
            </p:extLst>
          </p:nvPr>
        </p:nvGraphicFramePr>
        <p:xfrm>
          <a:off x="4644008" y="1844824"/>
          <a:ext cx="4355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611560" y="1514902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จำนวน(ตัว)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932040" y="1537723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จำนวน(ตัว)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767346" y="3724788"/>
            <a:ext cx="792069" cy="3506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028384" y="3719769"/>
            <a:ext cx="792069" cy="3506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656" y="1185428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กราฟแสดงจำนวน</a:t>
            </a:r>
            <a:r>
              <a:rPr lang="th-TH" sz="2400" b="1" dirty="0">
                <a:latin typeface="TH SarabunPSK" pitchFamily="34" charset="-34"/>
                <a:ea typeface="+mj-ea"/>
                <a:cs typeface="TH SarabunPSK" pitchFamily="34" charset="-34"/>
              </a:rPr>
              <a:t>สุกร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เข้าจังหวัดนครปฐม</a:t>
            </a:r>
            <a:endParaRPr lang="th-TH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1185428"/>
            <a:ext cx="426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กราฟแสดงจำนวน</a:t>
            </a:r>
            <a:r>
              <a:rPr lang="th-TH" sz="2400" b="1" dirty="0">
                <a:latin typeface="TH SarabunPSK" pitchFamily="34" charset="-34"/>
                <a:ea typeface="+mj-ea"/>
                <a:cs typeface="TH SarabunPSK" pitchFamily="34" charset="-34"/>
              </a:rPr>
              <a:t>สุก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รออกจากจังหวัดนครปฐม </a:t>
            </a:r>
            <a:endParaRPr lang="th-TH" sz="2400" dirty="0"/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82592"/>
              </p:ext>
            </p:extLst>
          </p:nvPr>
        </p:nvGraphicFramePr>
        <p:xfrm>
          <a:off x="1223623" y="5733256"/>
          <a:ext cx="6912767" cy="750570"/>
        </p:xfrm>
        <a:graphic>
          <a:graphicData uri="http://schemas.openxmlformats.org/drawingml/2006/table">
            <a:tbl>
              <a:tblPr/>
              <a:tblGrid>
                <a:gridCol w="1639220"/>
                <a:gridCol w="2313243"/>
                <a:gridCol w="2960304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จำนวนโรงฆ่าสุกร 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กำลังการผลิตสูงสุด (ตัว/เดือน)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269,178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63560"/>
              </p:ext>
            </p:extLst>
          </p:nvPr>
        </p:nvGraphicFramePr>
        <p:xfrm>
          <a:off x="1223623" y="4725144"/>
          <a:ext cx="6948776" cy="750570"/>
        </p:xfrm>
        <a:graphic>
          <a:graphicData uri="http://schemas.openxmlformats.org/drawingml/2006/table">
            <a:tbl>
              <a:tblPr/>
              <a:tblGrid>
                <a:gridCol w="2679047"/>
                <a:gridCol w="3064159"/>
                <a:gridCol w="1205570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เกษตรกร(ราย)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แม่พันธุ์ (ตัว)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4,588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1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กราฟแสดงปริมาณซากสุกรเข้า-ออก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จังหวัดนครปฐม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 ต.ค. 64 – ม.ค. 65</a:t>
            </a:r>
            <a:endParaRPr lang="th-TH" dirty="0"/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541692"/>
              </p:ext>
            </p:extLst>
          </p:nvPr>
        </p:nvGraphicFramePr>
        <p:xfrm>
          <a:off x="683568" y="1628800"/>
          <a:ext cx="78488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87624" y="1353964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ปริมาณ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(ตัน)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812360" y="3717032"/>
            <a:ext cx="720080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774900"/>
              </p:ext>
            </p:extLst>
          </p:nvPr>
        </p:nvGraphicFramePr>
        <p:xfrm>
          <a:off x="827584" y="4797152"/>
          <a:ext cx="7704857" cy="750570"/>
        </p:xfrm>
        <a:graphic>
          <a:graphicData uri="http://schemas.openxmlformats.org/drawingml/2006/table">
            <a:tbl>
              <a:tblPr/>
              <a:tblGrid>
                <a:gridCol w="1757147"/>
                <a:gridCol w="2774443"/>
                <a:gridCol w="3173267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จำนวนที่พักซากสุกร 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ปริมาณการเก็บซากสุกร (ตัน)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,097.74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9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ข้อมูลจำนวนสุกรเข้า-ออก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จังหวัดประจวบคีรีขันธ์ เดือน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ต.ค. 64 – ม.ค. 65</a:t>
            </a:r>
            <a:endParaRPr lang="th-TH" dirty="0"/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507763"/>
              </p:ext>
            </p:extLst>
          </p:nvPr>
        </p:nvGraphicFramePr>
        <p:xfrm>
          <a:off x="251520" y="2060848"/>
          <a:ext cx="43924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870069"/>
              </p:ext>
            </p:extLst>
          </p:nvPr>
        </p:nvGraphicFramePr>
        <p:xfrm>
          <a:off x="4572000" y="2060848"/>
          <a:ext cx="44279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395536" y="1694612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จำนวน(ตัว)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860032" y="1694613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จำนวน(ตัว)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767345" y="3900125"/>
            <a:ext cx="792069" cy="3506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100392" y="3900126"/>
            <a:ext cx="792069" cy="3506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185428"/>
            <a:ext cx="395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กราฟแสดงจำนวน</a:t>
            </a:r>
            <a:r>
              <a:rPr lang="th-TH" sz="2400" b="1" dirty="0">
                <a:latin typeface="TH SarabunPSK" pitchFamily="34" charset="-34"/>
                <a:ea typeface="+mj-ea"/>
                <a:cs typeface="TH SarabunPSK" pitchFamily="34" charset="-34"/>
              </a:rPr>
              <a:t>สุกร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เข้าจังหวัดประจวบ ฯ</a:t>
            </a:r>
            <a:endParaRPr lang="th-TH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1209218"/>
            <a:ext cx="4365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กราฟแสดงจำนวน</a:t>
            </a:r>
            <a:r>
              <a:rPr lang="th-TH" sz="2400" b="1" dirty="0">
                <a:latin typeface="TH SarabunPSK" pitchFamily="34" charset="-34"/>
                <a:ea typeface="+mj-ea"/>
                <a:cs typeface="TH SarabunPSK" pitchFamily="34" charset="-34"/>
              </a:rPr>
              <a:t>สุก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รออกจากจังหวัดประจวบ ฯ</a:t>
            </a:r>
            <a:endParaRPr lang="th-TH" sz="2400" dirty="0"/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643909"/>
              </p:ext>
            </p:extLst>
          </p:nvPr>
        </p:nvGraphicFramePr>
        <p:xfrm>
          <a:off x="820470" y="5733256"/>
          <a:ext cx="7056784" cy="750570"/>
        </p:xfrm>
        <a:graphic>
          <a:graphicData uri="http://schemas.openxmlformats.org/drawingml/2006/table">
            <a:tbl>
              <a:tblPr/>
              <a:tblGrid>
                <a:gridCol w="1673371"/>
                <a:gridCol w="2361435"/>
                <a:gridCol w="3021978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จำนวนโรงฆ่าสุกร 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กำลังการผลิตสูงสุด (ตัว/เดือน)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12,376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31922"/>
              </p:ext>
            </p:extLst>
          </p:nvPr>
        </p:nvGraphicFramePr>
        <p:xfrm>
          <a:off x="827584" y="4869160"/>
          <a:ext cx="7056784" cy="750570"/>
        </p:xfrm>
        <a:graphic>
          <a:graphicData uri="http://schemas.openxmlformats.org/drawingml/2006/table">
            <a:tbl>
              <a:tblPr/>
              <a:tblGrid>
                <a:gridCol w="1609349"/>
                <a:gridCol w="2541079"/>
                <a:gridCol w="2906356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เกษตรกร(ราย)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แม่พันธุ์ (ตัว)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012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7,870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1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กราฟแสดงปริมาณซากสุกรเข้า-ออก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จังหวัดประจวบคีรีขันธ์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 ต.ค. 64 – ม.ค. 65</a:t>
            </a:r>
            <a:endParaRPr lang="th-TH" dirty="0"/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579958"/>
              </p:ext>
            </p:extLst>
          </p:nvPr>
        </p:nvGraphicFramePr>
        <p:xfrm>
          <a:off x="755576" y="1844824"/>
          <a:ext cx="77768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87624" y="1353964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ปริมาณ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(ตัน)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668344" y="3925673"/>
            <a:ext cx="720080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889430"/>
              </p:ext>
            </p:extLst>
          </p:nvPr>
        </p:nvGraphicFramePr>
        <p:xfrm>
          <a:off x="827585" y="5013176"/>
          <a:ext cx="7560839" cy="750570"/>
        </p:xfrm>
        <a:graphic>
          <a:graphicData uri="http://schemas.openxmlformats.org/drawingml/2006/table">
            <a:tbl>
              <a:tblPr/>
              <a:tblGrid>
                <a:gridCol w="1724303"/>
                <a:gridCol w="2722583"/>
                <a:gridCol w="3113953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จำนวนที่พักซากสุกร 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ปริมาณการเก็บซากสุกร (ตัน)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2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ข้อมูลจำนวนสุกรเข้า-ออก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จังหวัดเพชรบุรี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 ต.ค. 64 – ม.ค. 65</a:t>
            </a:r>
            <a:endParaRPr lang="th-TH" dirty="0"/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809693"/>
              </p:ext>
            </p:extLst>
          </p:nvPr>
        </p:nvGraphicFramePr>
        <p:xfrm>
          <a:off x="211959" y="2061975"/>
          <a:ext cx="43204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227727"/>
              </p:ext>
            </p:extLst>
          </p:nvPr>
        </p:nvGraphicFramePr>
        <p:xfrm>
          <a:off x="4572000" y="1988840"/>
          <a:ext cx="44279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395536" y="1694612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จำนวน(ตัว)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004048" y="1705281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จำนวน(ตัว)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8021289" y="4075463"/>
            <a:ext cx="792069" cy="3506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635896" y="4078115"/>
            <a:ext cx="792069" cy="3506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190047"/>
            <a:ext cx="3732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กราฟแสดงจำนวน</a:t>
            </a:r>
            <a:r>
              <a:rPr lang="th-TH" sz="2400" b="1" dirty="0">
                <a:latin typeface="TH SarabunPSK" pitchFamily="34" charset="-34"/>
                <a:ea typeface="+mj-ea"/>
                <a:cs typeface="TH SarabunPSK" pitchFamily="34" charset="-34"/>
              </a:rPr>
              <a:t>สุกร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เข้าจังหวัดเพชรบุรี</a:t>
            </a:r>
            <a:endParaRPr lang="th-TH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1190047"/>
            <a:ext cx="3732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กราฟแสดงจำนวน</a:t>
            </a:r>
            <a:r>
              <a:rPr lang="th-TH" sz="2400" b="1" dirty="0">
                <a:latin typeface="TH SarabunPSK" pitchFamily="34" charset="-34"/>
                <a:ea typeface="+mj-ea"/>
                <a:cs typeface="TH SarabunPSK" pitchFamily="34" charset="-34"/>
              </a:rPr>
              <a:t>สุกร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เข้าจังหวัดเพชรบุรี</a:t>
            </a:r>
            <a:endParaRPr lang="th-TH" sz="2400" dirty="0"/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01851"/>
              </p:ext>
            </p:extLst>
          </p:nvPr>
        </p:nvGraphicFramePr>
        <p:xfrm>
          <a:off x="2051720" y="4869160"/>
          <a:ext cx="4818384" cy="750570"/>
        </p:xfrm>
        <a:graphic>
          <a:graphicData uri="http://schemas.openxmlformats.org/drawingml/2006/table">
            <a:tbl>
              <a:tblPr/>
              <a:tblGrid>
                <a:gridCol w="1727345"/>
                <a:gridCol w="1613704"/>
                <a:gridCol w="1477335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เกษตรกร(ราย)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แม่พันธุ์ (ตัว)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1,084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11,543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81448"/>
              </p:ext>
            </p:extLst>
          </p:nvPr>
        </p:nvGraphicFramePr>
        <p:xfrm>
          <a:off x="827583" y="5805264"/>
          <a:ext cx="6984777" cy="750570"/>
        </p:xfrm>
        <a:graphic>
          <a:graphicData uri="http://schemas.openxmlformats.org/drawingml/2006/table">
            <a:tbl>
              <a:tblPr/>
              <a:tblGrid>
                <a:gridCol w="1656296"/>
                <a:gridCol w="2337340"/>
                <a:gridCol w="2991141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จำนวนโรงฆ่าสุกร 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กำลังการผลิตสูงสุด (ตัว/เดือน)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13,390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3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กราฟแสดงปริมาณซากสุกรเข้า-ออก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จังหวัดเพชรบุรี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 ต.ค. 64 – ม.ค. 65</a:t>
            </a:r>
            <a:endParaRPr lang="th-TH" dirty="0"/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617246"/>
              </p:ext>
            </p:extLst>
          </p:nvPr>
        </p:nvGraphicFramePr>
        <p:xfrm>
          <a:off x="1216234" y="1664979"/>
          <a:ext cx="68407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547664" y="1160217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ปริมาณ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(ตัน)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452320" y="3543925"/>
            <a:ext cx="720080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336578"/>
              </p:ext>
            </p:extLst>
          </p:nvPr>
        </p:nvGraphicFramePr>
        <p:xfrm>
          <a:off x="899592" y="4869160"/>
          <a:ext cx="7704856" cy="750570"/>
        </p:xfrm>
        <a:graphic>
          <a:graphicData uri="http://schemas.openxmlformats.org/drawingml/2006/table">
            <a:tbl>
              <a:tblPr/>
              <a:tblGrid>
                <a:gridCol w="1424742"/>
                <a:gridCol w="2437059"/>
                <a:gridCol w="3843055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จำนวนที่พักซากสุกร 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ปริมาณการเก็บซากสุกรได้สูงสุด (ตัน)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                  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                                27.00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7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ข้อมูลจำนวนสุกรเข้า-ออก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จังหวัดสมุทรสาคร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 ต.ค. 64 – ม.ค. 65</a:t>
            </a:r>
            <a:endParaRPr lang="th-TH" dirty="0"/>
          </a:p>
        </p:txBody>
      </p:sp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055193"/>
              </p:ext>
            </p:extLst>
          </p:nvPr>
        </p:nvGraphicFramePr>
        <p:xfrm>
          <a:off x="1475656" y="2057400"/>
          <a:ext cx="62646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2051720" y="1719317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จำนวน(ตัว)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732240" y="4075463"/>
            <a:ext cx="792069" cy="3506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1353190"/>
            <a:ext cx="3991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กราฟแสดงจำนวน</a:t>
            </a:r>
            <a:r>
              <a:rPr lang="th-TH" sz="2400" b="1" dirty="0">
                <a:latin typeface="TH SarabunPSK" pitchFamily="34" charset="-34"/>
                <a:ea typeface="+mj-ea"/>
                <a:cs typeface="TH SarabunPSK" pitchFamily="34" charset="-34"/>
              </a:rPr>
              <a:t>สุกร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เข้าจังหวัดสมุทรสาคร</a:t>
            </a:r>
            <a:endParaRPr lang="th-TH" sz="2400" dirty="0"/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76974"/>
              </p:ext>
            </p:extLst>
          </p:nvPr>
        </p:nvGraphicFramePr>
        <p:xfrm>
          <a:off x="1331640" y="5157192"/>
          <a:ext cx="7056784" cy="750570"/>
        </p:xfrm>
        <a:graphic>
          <a:graphicData uri="http://schemas.openxmlformats.org/drawingml/2006/table">
            <a:tbl>
              <a:tblPr/>
              <a:tblGrid>
                <a:gridCol w="1673371"/>
                <a:gridCol w="2361436"/>
                <a:gridCol w="3021977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จำนวนโรงฆ่าสุกร 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กำลังการผลิตสูงสุด (ตัว/เดือน)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10,816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5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กราฟแสดงปริมาณซากสุกรเข้า-ออก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จังหวัดสมุทรสาคร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 ต.ค. 64 – ม.ค. 65</a:t>
            </a:r>
            <a:endParaRPr lang="th-TH" dirty="0"/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205487"/>
              </p:ext>
            </p:extLst>
          </p:nvPr>
        </p:nvGraphicFramePr>
        <p:xfrm>
          <a:off x="462950" y="1340768"/>
          <a:ext cx="820891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15616" y="1052736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ปริมาณ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(ตัน)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935748" y="3883325"/>
            <a:ext cx="720080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061293"/>
              </p:ext>
            </p:extLst>
          </p:nvPr>
        </p:nvGraphicFramePr>
        <p:xfrm>
          <a:off x="683566" y="5085184"/>
          <a:ext cx="7612221" cy="750570"/>
        </p:xfrm>
        <a:graphic>
          <a:graphicData uri="http://schemas.openxmlformats.org/drawingml/2006/table">
            <a:tbl>
              <a:tblPr/>
              <a:tblGrid>
                <a:gridCol w="1348552"/>
                <a:gridCol w="2768080"/>
                <a:gridCol w="3495589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จำนวนที่พักซากสุกร 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ปริมาณการเก็บซากสุกรได้สูงสุด (ตัน)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                       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                      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213,537 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8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ข้อมูลจำนวนสุกรเข้า-ออกจังหวัด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สมุทรสงคราม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 ต.ค. 64 – ม.ค. 65</a:t>
            </a:r>
            <a:endParaRPr lang="th-TH" dirty="0"/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544986"/>
              </p:ext>
            </p:extLst>
          </p:nvPr>
        </p:nvGraphicFramePr>
        <p:xfrm>
          <a:off x="899592" y="1913063"/>
          <a:ext cx="7200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87624" y="1711577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จำนวน(ตัว)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085902" y="3734463"/>
            <a:ext cx="792069" cy="3506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1223407"/>
            <a:ext cx="4865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กราฟแสดงจำนวน</a:t>
            </a:r>
            <a:r>
              <a:rPr lang="th-TH" b="1" dirty="0">
                <a:latin typeface="TH SarabunPSK" pitchFamily="34" charset="-34"/>
                <a:ea typeface="+mj-ea"/>
                <a:cs typeface="TH SarabunPSK" pitchFamily="34" charset="-34"/>
              </a:rPr>
              <a:t>สุกร</a:t>
            </a:r>
            <a:r>
              <a:rPr lang="th-TH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เข้าจังหวัดสมุทรสงคราม</a:t>
            </a:r>
            <a:endParaRPr lang="th-TH" dirty="0"/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00867"/>
              </p:ext>
            </p:extLst>
          </p:nvPr>
        </p:nvGraphicFramePr>
        <p:xfrm>
          <a:off x="1475656" y="4581128"/>
          <a:ext cx="6120680" cy="750570"/>
        </p:xfrm>
        <a:graphic>
          <a:graphicData uri="http://schemas.openxmlformats.org/drawingml/2006/table">
            <a:tbl>
              <a:tblPr/>
              <a:tblGrid>
                <a:gridCol w="2194207"/>
                <a:gridCol w="2049850"/>
                <a:gridCol w="1876623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เกษตรกร(ราย)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แม่พันธุ์ (ตัว)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0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กราฟแสดงปริมาณซากสุกรเข้า-ออกจังหวัด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สมุทรสงคราม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 ต.ค. 64 – ม.ค. 65</a:t>
            </a:r>
            <a:endParaRPr lang="th-TH" dirty="0"/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267005"/>
              </p:ext>
            </p:extLst>
          </p:nvPr>
        </p:nvGraphicFramePr>
        <p:xfrm>
          <a:off x="827584" y="1633975"/>
          <a:ext cx="7272808" cy="316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03080" y="1246482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ปริมาณ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(ตัน)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380312" y="3879323"/>
            <a:ext cx="720080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55799"/>
              </p:ext>
            </p:extLst>
          </p:nvPr>
        </p:nvGraphicFramePr>
        <p:xfrm>
          <a:off x="971600" y="5229200"/>
          <a:ext cx="7344816" cy="750570"/>
        </p:xfrm>
        <a:graphic>
          <a:graphicData uri="http://schemas.openxmlformats.org/drawingml/2006/table">
            <a:tbl>
              <a:tblPr/>
              <a:tblGrid>
                <a:gridCol w="1442393"/>
                <a:gridCol w="2638061"/>
                <a:gridCol w="3264362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จำนวนที่พักซากสุกร 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ปริมาณการเก็บซากสุกรได้สูงสุด (ตัน)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                    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                      500.00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6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ข้อมูลจำนวนสุกรเข้า-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ออกพื้นที่ปศุสัตว์เขต 7 เดือน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ต.ค. 64 – ม.ค. 65</a:t>
            </a:r>
            <a:endParaRPr lang="th-TH" dirty="0"/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783616"/>
              </p:ext>
            </p:extLst>
          </p:nvPr>
        </p:nvGraphicFramePr>
        <p:xfrm>
          <a:off x="107504" y="18448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095943"/>
              </p:ext>
            </p:extLst>
          </p:nvPr>
        </p:nvGraphicFramePr>
        <p:xfrm>
          <a:off x="4553713" y="1822546"/>
          <a:ext cx="44999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39552" y="1556792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จำนวน(ตัว)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853156" y="1556792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จำนวน(ตัว)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761644" y="3954758"/>
            <a:ext cx="792069" cy="3506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028384" y="3970044"/>
            <a:ext cx="792069" cy="3506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227318"/>
            <a:ext cx="3890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กราฟแสดงจำนวน</a:t>
            </a:r>
            <a:r>
              <a:rPr lang="th-TH" b="1" dirty="0">
                <a:latin typeface="TH SarabunPSK" pitchFamily="34" charset="-34"/>
                <a:ea typeface="+mj-ea"/>
                <a:cs typeface="TH SarabunPSK" pitchFamily="34" charset="-34"/>
              </a:rPr>
              <a:t>สุกร</a:t>
            </a:r>
            <a:r>
              <a:rPr lang="th-TH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เข้าพื้นที่เขต 7 </a:t>
            </a:r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4841894" y="1227318"/>
            <a:ext cx="4288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กราฟแสดงจำนวนสุกรออกจากพื้นที่เขต 7</a:t>
            </a:r>
            <a:endParaRPr lang="th-TH" dirty="0"/>
          </a:p>
        </p:txBody>
      </p:sp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022773"/>
              </p:ext>
            </p:extLst>
          </p:nvPr>
        </p:nvGraphicFramePr>
        <p:xfrm>
          <a:off x="1547664" y="4653136"/>
          <a:ext cx="5832648" cy="750570"/>
        </p:xfrm>
        <a:graphic>
          <a:graphicData uri="http://schemas.openxmlformats.org/drawingml/2006/table">
            <a:tbl>
              <a:tblPr/>
              <a:tblGrid>
                <a:gridCol w="2227011"/>
                <a:gridCol w="1882355"/>
                <a:gridCol w="1723282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พื้นที่ปศุสัตว์เขต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เกษตรกร(ราย)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แม่พันธุ์ (ตัว)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พื้นที่ปศุสัตว์เขต 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5,822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207,129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814109"/>
              </p:ext>
            </p:extLst>
          </p:nvPr>
        </p:nvGraphicFramePr>
        <p:xfrm>
          <a:off x="683568" y="5661248"/>
          <a:ext cx="7632849" cy="750570"/>
        </p:xfrm>
        <a:graphic>
          <a:graphicData uri="http://schemas.openxmlformats.org/drawingml/2006/table">
            <a:tbl>
              <a:tblPr/>
              <a:tblGrid>
                <a:gridCol w="1912480"/>
                <a:gridCol w="2595510"/>
                <a:gridCol w="3124859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พื้นที่ปศุสัตว์เขต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จำนวนโรงฆ่าสุกร 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กำลังการผลิตสูงสุด (ตัว/เดือน)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พื้นที่ปศุสัตว์เขต 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522,340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4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lang="th-TH" sz="9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ขอบคุณมากครับ</a:t>
            </a:r>
            <a:endParaRPr lang="th-TH" sz="9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76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กราฟแสดงปริมาณซากสุกรเข้า-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ออกพื้นที่ปศุสัตว์เขต 7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 ต.ค. 64 – ม.ค. 65</a:t>
            </a:r>
            <a:endParaRPr lang="th-TH" dirty="0"/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994747"/>
              </p:ext>
            </p:extLst>
          </p:nvPr>
        </p:nvGraphicFramePr>
        <p:xfrm>
          <a:off x="539552" y="1628800"/>
          <a:ext cx="7992888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15616" y="1340768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ปริมาณ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(ตัน)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884368" y="4077072"/>
            <a:ext cx="720080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712789"/>
              </p:ext>
            </p:extLst>
          </p:nvPr>
        </p:nvGraphicFramePr>
        <p:xfrm>
          <a:off x="683568" y="5013176"/>
          <a:ext cx="7920880" cy="901091"/>
        </p:xfrm>
        <a:graphic>
          <a:graphicData uri="http://schemas.openxmlformats.org/drawingml/2006/table">
            <a:tbl>
              <a:tblPr/>
              <a:tblGrid>
                <a:gridCol w="1979264"/>
                <a:gridCol w="2557240"/>
                <a:gridCol w="3384376"/>
              </a:tblGrid>
              <a:tr h="266282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พื้นที่ปศุสัตว์เขต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จำนวนที่พักซากสุกร 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ปริมาณการเก็บซากสุกรได้สูงสุด (ตัน)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06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พื้นที่ปศุสัตว์เขต 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  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                      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219,437.74 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ข้อมูลจำนวน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สุกรเข้า-ออกจังหวัดราชบุรี เดือน ต.ค. 64 – ม.ค. 65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100380"/>
              </p:ext>
            </p:extLst>
          </p:nvPr>
        </p:nvGraphicFramePr>
        <p:xfrm>
          <a:off x="4355976" y="1988840"/>
          <a:ext cx="4536504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956994"/>
              </p:ext>
            </p:extLst>
          </p:nvPr>
        </p:nvGraphicFramePr>
        <p:xfrm>
          <a:off x="179512" y="1988840"/>
          <a:ext cx="40679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93022"/>
              </p:ext>
            </p:extLst>
          </p:nvPr>
        </p:nvGraphicFramePr>
        <p:xfrm>
          <a:off x="971600" y="5877272"/>
          <a:ext cx="6696744" cy="750570"/>
        </p:xfrm>
        <a:graphic>
          <a:graphicData uri="http://schemas.openxmlformats.org/drawingml/2006/table">
            <a:tbl>
              <a:tblPr/>
              <a:tblGrid>
                <a:gridCol w="1683610"/>
                <a:gridCol w="2088119"/>
                <a:gridCol w="2925015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จำนวนโรงฆ่าสุกร 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กำลังการผลิตสูงสุด (ตัว/เดือน)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138,632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484784"/>
            <a:ext cx="4176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กราฟแสดงจำนวน</a:t>
            </a:r>
            <a:r>
              <a:rPr lang="th-TH" b="1" dirty="0">
                <a:latin typeface="TH SarabunPSK" pitchFamily="34" charset="-34"/>
                <a:ea typeface="+mj-ea"/>
                <a:cs typeface="TH SarabunPSK" pitchFamily="34" charset="-34"/>
              </a:rPr>
              <a:t>สุกร</a:t>
            </a:r>
            <a:r>
              <a:rPr lang="th-TH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เข้าจังหวัด</a:t>
            </a:r>
            <a:r>
              <a:rPr lang="th-TH" b="1" dirty="0">
                <a:latin typeface="TH SarabunPSK" pitchFamily="34" charset="-34"/>
                <a:ea typeface="+mj-ea"/>
                <a:cs typeface="TH SarabunPSK" pitchFamily="34" charset="-34"/>
              </a:rPr>
              <a:t>ราชบุรี 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4427663" y="1474902"/>
            <a:ext cx="4655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กราฟแสดงจำนวนสุกรออกจากจังหวัด</a:t>
            </a:r>
            <a:r>
              <a:rPr lang="th-TH" b="1" dirty="0">
                <a:latin typeface="TH SarabunPSK" pitchFamily="34" charset="-34"/>
                <a:ea typeface="+mj-ea"/>
                <a:cs typeface="TH SarabunPSK" pitchFamily="34" charset="-34"/>
              </a:rPr>
              <a:t>ราชบุรี </a:t>
            </a:r>
            <a:endParaRPr lang="th-TH" dirty="0"/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15851"/>
              </p:ext>
            </p:extLst>
          </p:nvPr>
        </p:nvGraphicFramePr>
        <p:xfrm>
          <a:off x="971600" y="4941168"/>
          <a:ext cx="6696745" cy="750570"/>
        </p:xfrm>
        <a:graphic>
          <a:graphicData uri="http://schemas.openxmlformats.org/drawingml/2006/table">
            <a:tbl>
              <a:tblPr/>
              <a:tblGrid>
                <a:gridCol w="1728192"/>
                <a:gridCol w="2088232"/>
                <a:gridCol w="2880321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เกษตรกร(ราย)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แม่พันธุ์ (ตัว)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739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130,880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6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กราฟแสดงปริมาณซากสุกร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เข้า-ออกจังหวัดราชบุรี เดือน ต.ค. 64 – ม.ค. 65</a:t>
            </a:r>
            <a:endParaRPr lang="th-TH" sz="2800" dirty="0"/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369196"/>
              </p:ext>
            </p:extLst>
          </p:nvPr>
        </p:nvGraphicFramePr>
        <p:xfrm>
          <a:off x="613842" y="1519636"/>
          <a:ext cx="7992888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259632" y="1340768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ปริมาณ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(ตัน)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884368" y="4077072"/>
            <a:ext cx="720080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17058"/>
              </p:ext>
            </p:extLst>
          </p:nvPr>
        </p:nvGraphicFramePr>
        <p:xfrm>
          <a:off x="467544" y="5157192"/>
          <a:ext cx="8208912" cy="750570"/>
        </p:xfrm>
        <a:graphic>
          <a:graphicData uri="http://schemas.openxmlformats.org/drawingml/2006/table">
            <a:tbl>
              <a:tblPr/>
              <a:tblGrid>
                <a:gridCol w="1539171"/>
                <a:gridCol w="2603220"/>
                <a:gridCol w="4066521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จำนวนที่พักซากสุกร 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ปริมาณ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การเก็บซาก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สุกรได้สูงสุด 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(ตัน)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,549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9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ข้อมูลจำนวนสุกรเข้า-ออก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จังหวัดกาญจนบุรี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 ต.ค. 64 – ม.ค. 65</a:t>
            </a:r>
            <a:endParaRPr lang="th-TH" dirty="0"/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80323"/>
              </p:ext>
            </p:extLst>
          </p:nvPr>
        </p:nvGraphicFramePr>
        <p:xfrm>
          <a:off x="251520" y="2060848"/>
          <a:ext cx="43204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593160"/>
              </p:ext>
            </p:extLst>
          </p:nvPr>
        </p:nvGraphicFramePr>
        <p:xfrm>
          <a:off x="4427984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4932040" y="1772816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จำนวน(ตัว)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11560" y="1772816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จำนวน(ตัว)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707904" y="4117757"/>
            <a:ext cx="792069" cy="3506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172400" y="4293096"/>
            <a:ext cx="792069" cy="3506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295" y="1363028"/>
            <a:ext cx="392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กราฟแสดงจำนวน</a:t>
            </a:r>
            <a:r>
              <a:rPr lang="th-TH" sz="2400" b="1" dirty="0">
                <a:latin typeface="TH SarabunPSK" pitchFamily="34" charset="-34"/>
                <a:ea typeface="+mj-ea"/>
                <a:cs typeface="TH SarabunPSK" pitchFamily="34" charset="-34"/>
              </a:rPr>
              <a:t>สุกร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เข้าจังหวัดกาญจนบุรี </a:t>
            </a:r>
            <a:endParaRPr lang="th-TH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2038" y="1363326"/>
            <a:ext cx="433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กราฟแสดงจำนวนสุกรออกจากจังหวัดกาญจนบุรี </a:t>
            </a:r>
            <a:endParaRPr lang="th-TH" sz="2400" dirty="0"/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9690"/>
              </p:ext>
            </p:extLst>
          </p:nvPr>
        </p:nvGraphicFramePr>
        <p:xfrm>
          <a:off x="1619672" y="5805264"/>
          <a:ext cx="5996746" cy="750570"/>
        </p:xfrm>
        <a:graphic>
          <a:graphicData uri="http://schemas.openxmlformats.org/drawingml/2006/table">
            <a:tbl>
              <a:tblPr/>
              <a:tblGrid>
                <a:gridCol w="1084839"/>
                <a:gridCol w="2154609"/>
                <a:gridCol w="2757298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จำนวนโรงฆ่าสุกร 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กำลังการผลิตสูงสุด (ตัว/เดือน)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45,760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97647"/>
              </p:ext>
            </p:extLst>
          </p:nvPr>
        </p:nvGraphicFramePr>
        <p:xfrm>
          <a:off x="1619672" y="4869160"/>
          <a:ext cx="6048671" cy="750570"/>
        </p:xfrm>
        <a:graphic>
          <a:graphicData uri="http://schemas.openxmlformats.org/drawingml/2006/table">
            <a:tbl>
              <a:tblPr/>
              <a:tblGrid>
                <a:gridCol w="1094232"/>
                <a:gridCol w="2173266"/>
                <a:gridCol w="2781173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เกษตรกร(ราย)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แม่พันธุ์ (ตัว)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454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32,113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กราฟแสดงปริมาณ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ซากสุกรเข้า-ออก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จังหวัดกาญจนบุรี เดือน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ต.ค. 64 – ม.ค. 65</a:t>
            </a:r>
            <a:endParaRPr lang="th-TH" sz="2800" dirty="0"/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711302"/>
              </p:ext>
            </p:extLst>
          </p:nvPr>
        </p:nvGraphicFramePr>
        <p:xfrm>
          <a:off x="755576" y="1844824"/>
          <a:ext cx="77768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043608" y="1534514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ปริมาณ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(ตัน)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884368" y="4077072"/>
            <a:ext cx="720080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71033"/>
              </p:ext>
            </p:extLst>
          </p:nvPr>
        </p:nvGraphicFramePr>
        <p:xfrm>
          <a:off x="1475656" y="4941168"/>
          <a:ext cx="6840761" cy="750570"/>
        </p:xfrm>
        <a:graphic>
          <a:graphicData uri="http://schemas.openxmlformats.org/drawingml/2006/table">
            <a:tbl>
              <a:tblPr/>
              <a:tblGrid>
                <a:gridCol w="1237525"/>
                <a:gridCol w="2457861"/>
                <a:gridCol w="3145375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จำนวนที่พักซากสุกร 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ปริมาณการเก็บซาก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สุกรได้สูงสุด 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(ตัน)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110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3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ข้อมูลจำนวนสุกรเข้า-ออก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จังหวัดสุพรรณบุรี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 ต.ค. 64 – ม.ค. 65</a:t>
            </a:r>
            <a:endParaRPr lang="th-TH" dirty="0"/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01249"/>
              </p:ext>
            </p:extLst>
          </p:nvPr>
        </p:nvGraphicFramePr>
        <p:xfrm>
          <a:off x="107504" y="1916832"/>
          <a:ext cx="4536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201448"/>
              </p:ext>
            </p:extLst>
          </p:nvPr>
        </p:nvGraphicFramePr>
        <p:xfrm>
          <a:off x="4572000" y="1988840"/>
          <a:ext cx="44279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611560" y="1772816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จำนวน(ตัว)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076056" y="1723888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จำนวน(ตัว)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767346" y="3724788"/>
            <a:ext cx="792069" cy="3506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100392" y="3861048"/>
            <a:ext cx="792069" cy="3506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363028"/>
            <a:ext cx="401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กราฟแสดงจำนวน</a:t>
            </a:r>
            <a:r>
              <a:rPr lang="th-TH" sz="2400" b="1" dirty="0">
                <a:latin typeface="TH SarabunPSK" pitchFamily="34" charset="-34"/>
                <a:ea typeface="+mj-ea"/>
                <a:cs typeface="TH SarabunPSK" pitchFamily="34" charset="-34"/>
              </a:rPr>
              <a:t>สุกร</a:t>
            </a:r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เข้าจังหวัดสุพรรณบุรี </a:t>
            </a:r>
            <a:endParaRPr lang="th-TH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1370351"/>
            <a:ext cx="4341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กราฟแสดงจำนวนสุกรออกจากจังหวัดสุพรรณบุรี </a:t>
            </a:r>
            <a:endParaRPr lang="th-TH" sz="2400" dirty="0"/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206900"/>
              </p:ext>
            </p:extLst>
          </p:nvPr>
        </p:nvGraphicFramePr>
        <p:xfrm>
          <a:off x="742991" y="5877272"/>
          <a:ext cx="7632848" cy="750570"/>
        </p:xfrm>
        <a:graphic>
          <a:graphicData uri="http://schemas.openxmlformats.org/drawingml/2006/table">
            <a:tbl>
              <a:tblPr/>
              <a:tblGrid>
                <a:gridCol w="1680627"/>
                <a:gridCol w="2351822"/>
                <a:gridCol w="3600399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จำนวนโรงฆ่าสุกร 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กำลังการผลิตสูงสุด (ตัว/เดือน)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32,188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87423"/>
              </p:ext>
            </p:extLst>
          </p:nvPr>
        </p:nvGraphicFramePr>
        <p:xfrm>
          <a:off x="742990" y="4941168"/>
          <a:ext cx="7632849" cy="750570"/>
        </p:xfrm>
        <a:graphic>
          <a:graphicData uri="http://schemas.openxmlformats.org/drawingml/2006/table">
            <a:tbl>
              <a:tblPr/>
              <a:tblGrid>
                <a:gridCol w="1668770"/>
                <a:gridCol w="2376264"/>
                <a:gridCol w="3587815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เกษตรกร(ราย)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แม่พันธุ์ (ตัว)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20,015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4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580"/>
          </a:xfrm>
        </p:spPr>
        <p:txBody>
          <a:bodyPr/>
          <a:lstStyle/>
          <a:p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กราฟแสดงปริมาณซากสุกรเข้า-ออก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จังหวัดสุพรรณบุรี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 ต.ค. 64 – ม.ค. 65</a:t>
            </a:r>
            <a:endParaRPr lang="th-TH" dirty="0"/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566139"/>
              </p:ext>
            </p:extLst>
          </p:nvPr>
        </p:nvGraphicFramePr>
        <p:xfrm>
          <a:off x="611560" y="1353964"/>
          <a:ext cx="7920880" cy="380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25920" y="966471"/>
            <a:ext cx="1224126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ปริมาณ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(ตัน)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668344" y="4675479"/>
            <a:ext cx="720080" cy="3874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เดือน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24188"/>
              </p:ext>
            </p:extLst>
          </p:nvPr>
        </p:nvGraphicFramePr>
        <p:xfrm>
          <a:off x="623120" y="5589240"/>
          <a:ext cx="8197352" cy="750570"/>
        </p:xfrm>
        <a:graphic>
          <a:graphicData uri="http://schemas.openxmlformats.org/drawingml/2006/table">
            <a:tbl>
              <a:tblPr/>
              <a:tblGrid>
                <a:gridCol w="1903740"/>
                <a:gridCol w="3005904"/>
                <a:gridCol w="3287708"/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จำนวนที่พักซากสุกร (แห่ง)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ปริมาณการเก็บซากสุกร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ได้สูงสุด (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ตัน)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97.90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2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1040</Words>
  <Application>Microsoft Office PowerPoint</Application>
  <PresentationFormat>นำเสนอทางหน้าจอ (4:3)</PresentationFormat>
  <Paragraphs>238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ชุดรูปแบบของ Office</vt:lpstr>
      <vt:lpstr>ข้อมูลการเคลื่อนย้ายสุกร และซากสุกร เข้า-ออก  พื้นที่ปศุสัตว์เขต 7 ตั้งแต่เดือน ต.ค. 64 – ม.ค. 65</vt:lpstr>
      <vt:lpstr>ข้อมูลจำนวนสุกรเข้า-ออกพื้นที่ปศุสัตว์เขต 7 เดือน ต.ค. 64 – ม.ค. 65</vt:lpstr>
      <vt:lpstr>กราฟแสดงปริมาณซากสุกรเข้า-ออกพื้นที่ปศุสัตว์เขต 7 เดือน ต.ค. 64 – ม.ค. 65</vt:lpstr>
      <vt:lpstr>ข้อมูลจำนวนสุกรเข้า-ออกจังหวัดราชบุรี เดือน ต.ค. 64 – ม.ค. 65</vt:lpstr>
      <vt:lpstr>กราฟแสดงปริมาณซากสุกรเข้า-ออกจังหวัดราชบุรี เดือน ต.ค. 64 – ม.ค. 65</vt:lpstr>
      <vt:lpstr>ข้อมูลจำนวนสุกรเข้า-ออกจังหวัดกาญจนบุรี เดือน ต.ค. 64 – ม.ค. 65</vt:lpstr>
      <vt:lpstr>กราฟแสดงปริมาณซากสุกรเข้า-ออกจังหวัดกาญจนบุรี เดือน ต.ค. 64 – ม.ค. 65</vt:lpstr>
      <vt:lpstr>ข้อมูลจำนวนสุกรเข้า-ออกจังหวัดสุพรรณบุรี เดือน ต.ค. 64 – ม.ค. 65</vt:lpstr>
      <vt:lpstr>กราฟแสดงปริมาณซากสุกรเข้า-ออกจังหวัดสุพรรณบุรี เดือน ต.ค. 64 – ม.ค. 65</vt:lpstr>
      <vt:lpstr>ข้อมูลจำนวนสุกรเข้า-ออกจังหวัดนครปฐมเดือน ต.ค. 64 – ม.ค. 65</vt:lpstr>
      <vt:lpstr>กราฟแสดงปริมาณซากสุกรเข้า-ออกจังหวัดนครปฐม เดือน ต.ค. 64 – ม.ค. 65</vt:lpstr>
      <vt:lpstr>ข้อมูลจำนวนสุกรเข้า-ออกจังหวัดประจวบคีรีขันธ์ เดือน ต.ค. 64 – ม.ค. 65</vt:lpstr>
      <vt:lpstr>กราฟแสดงปริมาณซากสุกรเข้า-ออกจังหวัดประจวบคีรีขันธ์ เดือน ต.ค. 64 – ม.ค. 65</vt:lpstr>
      <vt:lpstr>ข้อมูลจำนวนสุกรเข้า-ออกจังหวัดเพชรบุรี เดือน ต.ค. 64 – ม.ค. 65</vt:lpstr>
      <vt:lpstr>กราฟแสดงปริมาณซากสุกรเข้า-ออกจังหวัดเพชรบุรี เดือน ต.ค. 64 – ม.ค. 65</vt:lpstr>
      <vt:lpstr>ข้อมูลจำนวนสุกรเข้า-ออกจังหวัดสมุทรสาคร เดือน ต.ค. 64 – ม.ค. 65</vt:lpstr>
      <vt:lpstr>กราฟแสดงปริมาณซากสุกรเข้า-ออกจังหวัดสมุทรสาคร เดือน ต.ค. 64 – ม.ค. 65</vt:lpstr>
      <vt:lpstr>ข้อมูลจำนวนสุกรเข้า-ออกจังหวัดสมุทรสงคราม เดือน ต.ค. 64 – ม.ค. 65</vt:lpstr>
      <vt:lpstr>กราฟแสดงปริมาณซากสุกรเข้า-ออกจังหวัดสมุทรสงคราม เดือน ต.ค. 64 – ม.ค. 65</vt:lpstr>
      <vt:lpstr>ขอบคุณมากครับ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AdminJumlong</dc:creator>
  <cp:lastModifiedBy>AdminJumlong</cp:lastModifiedBy>
  <cp:revision>27</cp:revision>
  <dcterms:created xsi:type="dcterms:W3CDTF">2022-01-30T01:34:06Z</dcterms:created>
  <dcterms:modified xsi:type="dcterms:W3CDTF">2022-01-30T06:01:57Z</dcterms:modified>
</cp:coreProperties>
</file>